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719" r:id="rId2"/>
    <p:sldId id="463" r:id="rId3"/>
    <p:sldId id="346" r:id="rId4"/>
    <p:sldId id="466" r:id="rId5"/>
    <p:sldId id="718" r:id="rId6"/>
    <p:sldId id="457" r:id="rId7"/>
    <p:sldId id="716" r:id="rId8"/>
    <p:sldId id="720" r:id="rId9"/>
    <p:sldId id="722" r:id="rId10"/>
    <p:sldId id="723" r:id="rId11"/>
    <p:sldId id="724" r:id="rId12"/>
  </p:sldIdLst>
  <p:sldSz cx="12192000" cy="6858000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Titillium Web" panose="00000500000000000000" pitchFamily="2" charset="0"/>
      <p:regular r:id="rId20"/>
      <p:bold r:id="rId21"/>
      <p:italic r:id="rId22"/>
      <p:boldItalic r:id="rId23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A84"/>
    <a:srgbClr val="FFC000"/>
    <a:srgbClr val="E5087E"/>
    <a:srgbClr val="92D050"/>
    <a:srgbClr val="D9D9D9"/>
    <a:srgbClr val="44D848"/>
    <a:srgbClr val="AFABAB"/>
    <a:srgbClr val="8DE78F"/>
    <a:srgbClr val="FF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36C95090-5954-4A50-A680-9301572295CF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60BCD5FF-3F8F-41FB-848D-020A90BE18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39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0E6247C-2C2E-4BBE-88D6-FB48D145DCE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85141" y="10533125"/>
            <a:ext cx="3048426" cy="5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886" tIns="49445" rIns="98886" bIns="49445" anchor="b"/>
          <a:lstStyle>
            <a:lvl1pPr defTabSz="990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90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90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90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90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F874D09-5063-4D3B-94FE-D9B99B4AB5E0}" type="slidenum">
              <a:rPr lang="it-IT" altLang="it-IT" sz="1300">
                <a:latin typeface="Gill Sans"/>
                <a:ea typeface="ヒラギノ角ゴ ProN W3"/>
                <a:sym typeface="Gill Sans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it-IT" altLang="it-IT" sz="1300"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0382A0E-5F44-4DE5-A304-F641AD8B4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ED66941-E3F4-49B2-9956-0798847F7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CD5FF-3F8F-41FB-848D-020A90BE18A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22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B4F51C8A-C101-4D5E-AA9A-D50EA42F9E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81854" y="10554447"/>
            <a:ext cx="3053357" cy="5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tabLst>
                <a:tab pos="660400" algn="l"/>
                <a:tab pos="1323975" algn="l"/>
                <a:tab pos="1984375" algn="l"/>
                <a:tab pos="2649538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defTabSz="409575">
              <a:tabLst>
                <a:tab pos="660400" algn="l"/>
                <a:tab pos="1323975" algn="l"/>
                <a:tab pos="1984375" algn="l"/>
                <a:tab pos="2649538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defTabSz="409575">
              <a:tabLst>
                <a:tab pos="660400" algn="l"/>
                <a:tab pos="1323975" algn="l"/>
                <a:tab pos="1984375" algn="l"/>
                <a:tab pos="2649538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defTabSz="409575">
              <a:tabLst>
                <a:tab pos="660400" algn="l"/>
                <a:tab pos="1323975" algn="l"/>
                <a:tab pos="1984375" algn="l"/>
                <a:tab pos="2649538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defTabSz="409575">
              <a:tabLst>
                <a:tab pos="660400" algn="l"/>
                <a:tab pos="1323975" algn="l"/>
                <a:tab pos="1984375" algn="l"/>
                <a:tab pos="2649538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3975" algn="l"/>
                <a:tab pos="1984375" algn="l"/>
                <a:tab pos="2649538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3975" algn="l"/>
                <a:tab pos="1984375" algn="l"/>
                <a:tab pos="2649538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3975" algn="l"/>
                <a:tab pos="1984375" algn="l"/>
                <a:tab pos="2649538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3975" algn="l"/>
                <a:tab pos="1984375" algn="l"/>
                <a:tab pos="2649538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DFD23769-7DA7-4C55-AAD1-650C518867B2}" type="slidenum">
              <a:rPr lang="it-IT" altLang="it-IT" sz="1300" b="0">
                <a:ea typeface="Arial Unicode MS" pitchFamily="34" charset="-128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</a:t>
            </a:fld>
            <a:endParaRPr lang="it-IT" altLang="it-IT" sz="1300" b="0">
              <a:ea typeface="Arial Unicode MS" pitchFamily="34" charset="-128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6784C5F-89F0-4DB5-B6C2-B23EA1F3C3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388" y="844550"/>
            <a:ext cx="7397751" cy="4162425"/>
          </a:xfrm>
        </p:spPr>
      </p:sp>
      <p:sp>
        <p:nvSpPr>
          <p:cNvPr id="12292" name="Text Box 3">
            <a:extLst>
              <a:ext uri="{FF2B5EF4-FFF2-40B4-BE49-F238E27FC236}">
                <a16:creationId xmlns:a16="http://schemas.microsoft.com/office/drawing/2014/main" id="{767F8937-57E0-40DE-881F-DF138F57D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360" y="5277225"/>
            <a:ext cx="5630139" cy="50000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CD5FF-3F8F-41FB-848D-020A90BE18A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283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5CD6841-8A97-411D-A5A1-E145EE8D46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64267" y="10883161"/>
            <a:ext cx="3184824" cy="57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3" tIns="51323" rIns="102643" bIns="51323" anchor="b"/>
          <a:lstStyle>
            <a:lvl1pPr defTabSz="990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90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90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90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90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85FA423-8967-46F5-BFDE-CB16B48FAAA8}" type="slidenum">
              <a:rPr lang="it-IT" altLang="it-IT" sz="1300">
                <a:latin typeface="Gill Sans"/>
                <a:ea typeface="ヒラギノ角ゴ ProN W3"/>
                <a:sym typeface="Gill Sans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it-IT" altLang="it-IT" sz="1300"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11A4B86-FC34-41C7-BF50-DDF4219876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D9323AA-F26E-4959-A15E-B776CC616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>
            <a:extLst>
              <a:ext uri="{FF2B5EF4-FFF2-40B4-BE49-F238E27FC236}">
                <a16:creationId xmlns:a16="http://schemas.microsoft.com/office/drawing/2014/main" id="{7D9902CD-D949-44B0-B3B6-A7F006F5F5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>
            <a:extLst>
              <a:ext uri="{FF2B5EF4-FFF2-40B4-BE49-F238E27FC236}">
                <a16:creationId xmlns:a16="http://schemas.microsoft.com/office/drawing/2014/main" id="{96DC913B-387F-4BA3-ADF6-6B31C1BC05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it-IT"/>
          </a:p>
        </p:txBody>
      </p:sp>
      <p:sp>
        <p:nvSpPr>
          <p:cNvPr id="65540" name="Segnaposto numero diapositiva 3">
            <a:extLst>
              <a:ext uri="{FF2B5EF4-FFF2-40B4-BE49-F238E27FC236}">
                <a16:creationId xmlns:a16="http://schemas.microsoft.com/office/drawing/2014/main" id="{A9B099F0-025F-46FA-91C3-F5895531C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71" indent="-2285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55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48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39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32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F14DCF-0685-4883-A470-8EC9CA8A8A6D}" type="slidenum">
              <a:rPr lang="it-IT" altLang="it-IT"/>
              <a:pPr/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F06F60-D641-4872-9419-200FC68CA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352B2B-007D-45BE-9617-276E91B98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D47084-897C-471E-B05D-7847F155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C459-D525-4D72-933A-724F364B2082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8D4FE8-B850-4789-B05E-E659C2F8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B94CDD-3A8C-4538-BEAB-7282C981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AE6-B88E-4D31-9E75-4587CFDD9A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6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81CA6D-CAC9-4A63-A7DA-D99EA7D2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0631F8-AB6A-48C8-A235-6A262D523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91DBC4-7754-4DE3-93D7-0123479C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C459-D525-4D72-933A-724F364B2082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CD0D30-B5C5-40DE-99D0-399E6FDC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47B413-1012-43F8-BBA2-ECBF0B9E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AE6-B88E-4D31-9E75-4587CFDD9A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72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99D35E8-1B82-434F-BF4E-8307A1E09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E49C26A-7557-44AA-8A4B-BEA821BC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C66AF5-5DF5-4F8D-965E-1E53D632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C459-D525-4D72-933A-724F364B2082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C3BEAF-870B-4E7B-99AE-1E8AEE3C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1C38AF-9776-4E38-9EA2-6305EAFD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AE6-B88E-4D31-9E75-4587CFDD9A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83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6FF6FB-C0D9-4093-A0FC-7D3D2F86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3A0AB7-4B7E-420A-A642-122FEBBC1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5F2AA0-A297-4F26-BFBF-40D864E81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C459-D525-4D72-933A-724F364B2082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B72B9A-6C80-4A4C-B3E5-E9691E38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61BE01-F701-4384-94A4-54938747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AE6-B88E-4D31-9E75-4587CFDD9A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61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5B1D7-AF0D-4E98-9E18-6BCC7620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70DDE0-D1B9-4A41-8B26-BDAB51F6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B0B27F-ECCC-4F60-9909-9E123E5A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C459-D525-4D72-933A-724F364B2082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358F21-0D89-4359-8B7F-DF50CF83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9A5807-494E-4C72-BB7D-3281F070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AE6-B88E-4D31-9E75-4587CFDD9A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54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D9EAE4-39DC-4374-8B02-8A04AFA5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34159F-0549-4E2B-BE20-3B1E39342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A59228-4BD9-4869-92AF-4181D4637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60CCE4-F158-49D7-A050-4C648312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C459-D525-4D72-933A-724F364B2082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DDFBF9-D249-4AC8-8047-568521C96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0039B7-42A8-46F2-B901-DF033C51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AE6-B88E-4D31-9E75-4587CFDD9A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06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BA2F2A-9B7B-4B7F-A904-89F3C5E4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5A59B9-170F-4EA0-9F7C-08597F7F4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2AF639-7F4A-4BEA-B788-22C9586A4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F043410-8950-4FB3-B239-73018FBA9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3DEA5B-6985-47C6-92F9-E1532AA65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E219AF5-B434-47F4-A75D-D1F1193E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C459-D525-4D72-933A-724F364B2082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147C3A-94FD-4E72-B273-42A6D3FF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952E0E-43DC-42C6-A3D1-3E3AB898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AE6-B88E-4D31-9E75-4587CFDD9A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36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2BD91-59EE-4A82-82B1-9E438EB7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CA0E201-9420-4B18-917E-941139F50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C459-D525-4D72-933A-724F364B2082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B4211FF-8B58-4454-B4D9-B387562B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29CA7F-9297-4B85-B0F0-A6FE3308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AE6-B88E-4D31-9E75-4587CFDD9A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06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0345B2-782A-4C38-8E1F-DACA8157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C459-D525-4D72-933A-724F364B2082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F86E35-D8B8-48C3-8AB4-5180BC86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0ACE70-0BCB-4E7F-A405-428BBB3E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AE6-B88E-4D31-9E75-4587CFDD9A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22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BDF88F-9134-4A49-A0DE-FE4E26FA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496AAB-D745-4102-B7C6-59A4063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42617D2-5F08-4B4D-B6C5-2C2613559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093D55-D4AC-4BDE-99B5-71C35974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C459-D525-4D72-933A-724F364B2082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4C82E0-77FC-4A81-B11A-D7D1321E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21562B-E9EF-4DB6-BAA0-C7C71DC8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AE6-B88E-4D31-9E75-4587CFDD9A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69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F5C1F-3937-4262-8931-64199BF0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C00AF61-71B6-4AF7-BD6F-82791080A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B26DAA-BB0A-4297-926C-A90B6A196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FC5AEB-7919-4404-89A4-1D465400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C459-D525-4D72-933A-724F364B2082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29A4CA-83F8-472C-9053-7A9F5EE2A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55417D-F488-4CF0-A242-9863A62C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AE6-B88E-4D31-9E75-4587CFDD9A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68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7A1EC09-CE65-482A-BD23-104B47E6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874CF4-62D0-4C99-9261-86311B53D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CA221C-404A-4018-8535-54D613D1D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EC459-D525-4D72-933A-724F364B2082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5656A1-4014-43B6-A1D2-949AD4719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9407E8-D024-48C9-9766-E2AE4E4BA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8AE6-B88E-4D31-9E75-4587CFDD9A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49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6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6335728F-11B1-4763-843D-20E0F6A00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56" y="0"/>
            <a:ext cx="4433144" cy="1975593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C2344C08-56AF-4DD3-9CA7-AF9C2FEFFBF0}"/>
              </a:ext>
            </a:extLst>
          </p:cNvPr>
          <p:cNvGrpSpPr/>
          <p:nvPr/>
        </p:nvGrpSpPr>
        <p:grpSpPr>
          <a:xfrm>
            <a:off x="3215640" y="5065663"/>
            <a:ext cx="5760719" cy="681887"/>
            <a:chOff x="4572000" y="4304428"/>
            <a:chExt cx="5760719" cy="681887"/>
          </a:xfrm>
        </p:grpSpPr>
        <p:sp>
          <p:nvSpPr>
            <p:cNvPr id="9" name="Segnaposto testo 24">
              <a:extLst>
                <a:ext uri="{FF2B5EF4-FFF2-40B4-BE49-F238E27FC236}">
                  <a16:creationId xmlns:a16="http://schemas.microsoft.com/office/drawing/2014/main" id="{633389B7-A9E3-4572-8A1D-920DAD573255}"/>
                </a:ext>
              </a:extLst>
            </p:cNvPr>
            <p:cNvSpPr txBox="1">
              <a:spLocks/>
            </p:cNvSpPr>
            <p:nvPr/>
          </p:nvSpPr>
          <p:spPr>
            <a:xfrm>
              <a:off x="4572000" y="4304428"/>
              <a:ext cx="5760719" cy="3347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HelveticaNeueLT Std Lt" panose="020B0403020202020204" pitchFamily="34" charset="0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28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24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20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cs typeface="+mn-cs"/>
                </a:rPr>
                <a:t>Meuccio Berselli</a:t>
              </a:r>
            </a:p>
          </p:txBody>
        </p:sp>
        <p:sp>
          <p:nvSpPr>
            <p:cNvPr id="12" name="Segnaposto testo 25">
              <a:extLst>
                <a:ext uri="{FF2B5EF4-FFF2-40B4-BE49-F238E27FC236}">
                  <a16:creationId xmlns:a16="http://schemas.microsoft.com/office/drawing/2014/main" id="{AFCAEC8B-0D20-4C3D-A693-07379B1EC2B6}"/>
                </a:ext>
              </a:extLst>
            </p:cNvPr>
            <p:cNvSpPr txBox="1">
              <a:spLocks/>
            </p:cNvSpPr>
            <p:nvPr/>
          </p:nvSpPr>
          <p:spPr>
            <a:xfrm>
              <a:off x="5687853" y="4546887"/>
              <a:ext cx="3529013" cy="43942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HelveticaNeueLT Std Lt" panose="020B0403020202020204" pitchFamily="34" charset="0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28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24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20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cs typeface="+mn-cs"/>
                </a:rPr>
                <a:t>Segretario Generale</a:t>
              </a:r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C914A83-BBE1-4332-B1FF-E9A17C7E4A70}"/>
              </a:ext>
            </a:extLst>
          </p:cNvPr>
          <p:cNvCxnSpPr>
            <a:cxnSpLocks/>
          </p:cNvCxnSpPr>
          <p:nvPr/>
        </p:nvCxnSpPr>
        <p:spPr>
          <a:xfrm>
            <a:off x="5026152" y="3925806"/>
            <a:ext cx="2139696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14" name="Segnaposto testo 21">
            <a:extLst>
              <a:ext uri="{FF2B5EF4-FFF2-40B4-BE49-F238E27FC236}">
                <a16:creationId xmlns:a16="http://schemas.microsoft.com/office/drawing/2014/main" id="{38FA8527-0211-484B-B49A-A25A9C893FB9}"/>
              </a:ext>
            </a:extLst>
          </p:cNvPr>
          <p:cNvSpPr txBox="1">
            <a:spLocks/>
          </p:cNvSpPr>
          <p:nvPr/>
        </p:nvSpPr>
        <p:spPr>
          <a:xfrm>
            <a:off x="533397" y="2785950"/>
            <a:ext cx="11236037" cy="122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NeueLT Std Lt" panose="020B0403020202020204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Deflusso Ecologico dal 1 gennaio 2022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situazione e provvedimenti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Audizione in videoconferenza sull'affare assegnato n. 886 Problematiche relative al deflusso vitale dei fiumi e dei torrenti</a:t>
            </a:r>
          </a:p>
        </p:txBody>
      </p:sp>
      <p:sp>
        <p:nvSpPr>
          <p:cNvPr id="3" name="Segnaposto testo 25">
            <a:extLst>
              <a:ext uri="{FF2B5EF4-FFF2-40B4-BE49-F238E27FC236}">
                <a16:creationId xmlns:a16="http://schemas.microsoft.com/office/drawing/2014/main" id="{19C6D722-F19A-4E43-8418-E93BFF8D6836}"/>
              </a:ext>
            </a:extLst>
          </p:cNvPr>
          <p:cNvSpPr txBox="1">
            <a:spLocks/>
          </p:cNvSpPr>
          <p:nvPr/>
        </p:nvSpPr>
        <p:spPr>
          <a:xfrm>
            <a:off x="3552997" y="5929700"/>
            <a:ext cx="5196838" cy="613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 Lt" panose="020B0403020202020204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16 novembre 2021</a:t>
            </a:r>
          </a:p>
          <a:p>
            <a:pPr marL="0" marR="0" lvl="0" indent="0" algn="ctr" defTabSz="914377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400" dirty="0">
                <a:solidFill>
                  <a:prstClr val="white"/>
                </a:solidFill>
                <a:latin typeface="Titillium Web" panose="00000500000000000000" pitchFamily="2" charset="0"/>
              </a:rPr>
              <a:t>Commissione Agricoltura e produzione agroalimentare</a:t>
            </a:r>
          </a:p>
        </p:txBody>
      </p:sp>
    </p:spTree>
    <p:extLst>
      <p:ext uri="{BB962C8B-B14F-4D97-AF65-F5344CB8AC3E}">
        <p14:creationId xmlns:p14="http://schemas.microsoft.com/office/powerpoint/2010/main" val="102366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48D156F5-11F6-4397-B77D-D3CF77B18DC3}"/>
              </a:ext>
            </a:extLst>
          </p:cNvPr>
          <p:cNvSpPr/>
          <p:nvPr/>
        </p:nvSpPr>
        <p:spPr>
          <a:xfrm>
            <a:off x="175620" y="3109832"/>
            <a:ext cx="5976000" cy="9881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95A09136-9BB1-4355-967C-D765DD7D63B4}"/>
              </a:ext>
            </a:extLst>
          </p:cNvPr>
          <p:cNvSpPr/>
          <p:nvPr/>
        </p:nvSpPr>
        <p:spPr>
          <a:xfrm>
            <a:off x="125790" y="4556162"/>
            <a:ext cx="11749384" cy="21940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B5BDC4A-8398-43A9-A587-322ECA471C3F}"/>
              </a:ext>
            </a:extLst>
          </p:cNvPr>
          <p:cNvSpPr/>
          <p:nvPr/>
        </p:nvSpPr>
        <p:spPr>
          <a:xfrm>
            <a:off x="-106680" y="0"/>
            <a:ext cx="12466320" cy="907525"/>
          </a:xfrm>
          <a:prstGeom prst="rect">
            <a:avLst/>
          </a:prstGeom>
          <a:solidFill>
            <a:srgbClr val="36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299E1BB-6DAD-47AD-8861-FDC8EBDEDBF9}"/>
              </a:ext>
            </a:extLst>
          </p:cNvPr>
          <p:cNvSpPr/>
          <p:nvPr/>
        </p:nvSpPr>
        <p:spPr>
          <a:xfrm>
            <a:off x="175620" y="2139223"/>
            <a:ext cx="5976000" cy="97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8A31378-0E6E-40B9-B8CF-0FC7821D10C2}"/>
              </a:ext>
            </a:extLst>
          </p:cNvPr>
          <p:cNvSpPr/>
          <p:nvPr/>
        </p:nvSpPr>
        <p:spPr>
          <a:xfrm>
            <a:off x="175620" y="1164819"/>
            <a:ext cx="5976000" cy="9881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AB116E6-9999-403B-AC6E-504D662AF41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4887"/>
            <a:ext cx="12192000" cy="541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t-IT" altLang="it-IT" sz="2800" b="1" dirty="0">
                <a:solidFill>
                  <a:schemeClr val="bg1"/>
                </a:solidFill>
                <a:latin typeface="Titillium Web" panose="00000500000000000000" pitchFamily="2" charset="0"/>
              </a:rPr>
              <a:t>In conclusione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3FF99D-F3AB-4DF3-B159-FD03DCFEEDC1}"/>
              </a:ext>
            </a:extLst>
          </p:cNvPr>
          <p:cNvSpPr txBox="1"/>
          <p:nvPr/>
        </p:nvSpPr>
        <p:spPr>
          <a:xfrm>
            <a:off x="135988" y="1234369"/>
            <a:ext cx="6127518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404040"/>
                </a:solidFill>
                <a:latin typeface="Titillium Web" panose="00000500000000000000" pitchFamily="2" charset="0"/>
              </a:rPr>
              <a:t>Rimangono sempre possibili le </a:t>
            </a:r>
            <a:r>
              <a:rPr lang="it-IT" sz="2000" b="1" dirty="0">
                <a:solidFill>
                  <a:srgbClr val="404040"/>
                </a:solidFill>
                <a:latin typeface="Titillium Web" panose="00000500000000000000" pitchFamily="2" charset="0"/>
              </a:rPr>
              <a:t>deroghe temporanee </a:t>
            </a:r>
            <a:r>
              <a:rPr lang="it-IT" sz="2000" dirty="0">
                <a:solidFill>
                  <a:srgbClr val="404040"/>
                </a:solidFill>
                <a:latin typeface="Titillium Web" panose="00000500000000000000" pitchFamily="2" charset="0"/>
              </a:rPr>
              <a:t>al deflusso ecologico in situazioni di carenza idrica e siccità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404040"/>
                </a:solidFill>
                <a:latin typeface="Titillium Web" panose="00000500000000000000" pitchFamily="2" charset="0"/>
              </a:rPr>
              <a:t>Possibilità di </a:t>
            </a:r>
            <a:r>
              <a:rPr lang="it-IT" sz="2000" b="1" dirty="0">
                <a:solidFill>
                  <a:srgbClr val="404040"/>
                </a:solidFill>
                <a:latin typeface="Titillium Web" panose="00000500000000000000" pitchFamily="2" charset="0"/>
              </a:rPr>
              <a:t>approfondimenti sito-specifici </a:t>
            </a:r>
            <a:r>
              <a:rPr lang="it-IT" sz="2000" dirty="0">
                <a:solidFill>
                  <a:srgbClr val="404040"/>
                </a:solidFill>
                <a:latin typeface="Titillium Web" panose="00000500000000000000" pitchFamily="2" charset="0"/>
              </a:rPr>
              <a:t>per definire un deflusso ecologico per esigenze socio-economico (es. coltivazioni di qualità)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Possibilità di definire </a:t>
            </a:r>
            <a:r>
              <a:rPr lang="it-IT" sz="2000" b="1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obiettivi ambientali inferiori a buono</a:t>
            </a:r>
            <a:r>
              <a:rPr lang="it-IT" sz="2000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 (ai sensi dell’art. 4,5 della DQA) purché si rispettino le condizioni previste</a:t>
            </a:r>
          </a:p>
          <a:p>
            <a:pPr algn="l"/>
            <a:endParaRPr lang="it-IT" sz="1500" b="0" i="0" dirty="0">
              <a:solidFill>
                <a:srgbClr val="404040"/>
              </a:solidFill>
              <a:effectLst/>
              <a:latin typeface="Titillium Web" panose="00000500000000000000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D277B00-85A9-4944-8A89-8C542349352D}"/>
              </a:ext>
            </a:extLst>
          </p:cNvPr>
          <p:cNvSpPr txBox="1"/>
          <p:nvPr/>
        </p:nvSpPr>
        <p:spPr>
          <a:xfrm>
            <a:off x="316826" y="4506131"/>
            <a:ext cx="11770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04040"/>
                </a:solidFill>
                <a:latin typeface="Titillium Web" panose="00000500000000000000" pitchFamily="2" charset="0"/>
              </a:rPr>
              <a:t>Possono essere definiti </a:t>
            </a:r>
            <a:r>
              <a:rPr lang="it-IT" b="1" dirty="0">
                <a:solidFill>
                  <a:srgbClr val="404040"/>
                </a:solidFill>
                <a:latin typeface="Titillium Web" panose="00000500000000000000" pitchFamily="2" charset="0"/>
              </a:rPr>
              <a:t>obiettivi ambientali meno rigorosi</a:t>
            </a:r>
            <a:r>
              <a:rPr lang="it-IT" dirty="0">
                <a:solidFill>
                  <a:srgbClr val="404040"/>
                </a:solidFill>
                <a:latin typeface="Titillium Web" panose="00000500000000000000" pitchFamily="2" charset="0"/>
              </a:rPr>
              <a:t> qualora </a:t>
            </a:r>
            <a:r>
              <a:rPr lang="it-IT" u="sng" dirty="0">
                <a:solidFill>
                  <a:srgbClr val="404040"/>
                </a:solidFill>
                <a:latin typeface="Titillium Web" panose="00000500000000000000" pitchFamily="2" charset="0"/>
              </a:rPr>
              <a:t>a causa </a:t>
            </a:r>
            <a:r>
              <a:rPr lang="it-IT" dirty="0">
                <a:solidFill>
                  <a:srgbClr val="404040"/>
                </a:solidFill>
                <a:latin typeface="Titillium Web" panose="00000500000000000000" pitchFamily="2" charset="0"/>
              </a:rPr>
              <a:t>delle </a:t>
            </a:r>
            <a:r>
              <a:rPr lang="it-IT" u="sng" dirty="0">
                <a:solidFill>
                  <a:srgbClr val="404040"/>
                </a:solidFill>
                <a:latin typeface="Titillium Web" panose="00000500000000000000" pitchFamily="2" charset="0"/>
              </a:rPr>
              <a:t>ripercussioni dell’attività umana </a:t>
            </a:r>
            <a:r>
              <a:rPr lang="it-IT" dirty="0">
                <a:solidFill>
                  <a:srgbClr val="404040"/>
                </a:solidFill>
                <a:latin typeface="Titillium Web" panose="00000500000000000000" pitchFamily="2" charset="0"/>
              </a:rPr>
              <a:t>o per </a:t>
            </a:r>
            <a:r>
              <a:rPr lang="it-IT" u="sng" dirty="0">
                <a:solidFill>
                  <a:srgbClr val="404040"/>
                </a:solidFill>
                <a:latin typeface="Titillium Web" panose="00000500000000000000" pitchFamily="2" charset="0"/>
              </a:rPr>
              <a:t>condizioni naturali </a:t>
            </a:r>
            <a:r>
              <a:rPr lang="it-IT" dirty="0">
                <a:solidFill>
                  <a:srgbClr val="404040"/>
                </a:solidFill>
                <a:latin typeface="Titillium Web" panose="00000500000000000000" pitchFamily="2" charset="0"/>
              </a:rPr>
              <a:t>il conseguimento dell’obiettivo buono </a:t>
            </a:r>
            <a:r>
              <a:rPr lang="it-IT" b="1" dirty="0">
                <a:solidFill>
                  <a:srgbClr val="404040"/>
                </a:solidFill>
                <a:latin typeface="Titillium Web" panose="00000500000000000000" pitchFamily="2" charset="0"/>
              </a:rPr>
              <a:t>non sia fattibile o esageratamente oneroso</a:t>
            </a:r>
            <a:r>
              <a:rPr lang="it-IT" dirty="0">
                <a:solidFill>
                  <a:srgbClr val="404040"/>
                </a:solidFill>
                <a:latin typeface="Titillium Web" panose="00000500000000000000" pitchFamily="2" charset="0"/>
              </a:rPr>
              <a:t>, e ricorrano le seguenti condizioni: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itillium Web" panose="00000500000000000000" pitchFamily="2" charset="0"/>
              </a:rPr>
              <a:t>I </a:t>
            </a:r>
            <a:r>
              <a:rPr lang="it-IT" u="sng" dirty="0">
                <a:solidFill>
                  <a:srgbClr val="404040"/>
                </a:solidFill>
                <a:latin typeface="Titillium Web" panose="00000500000000000000" pitchFamily="2" charset="0"/>
              </a:rPr>
              <a:t>bisogni ambientali e socio-economici</a:t>
            </a:r>
            <a:r>
              <a:rPr lang="it-IT" dirty="0">
                <a:solidFill>
                  <a:srgbClr val="404040"/>
                </a:solidFill>
                <a:latin typeface="Titillium Web" panose="00000500000000000000" pitchFamily="2" charset="0"/>
              </a:rPr>
              <a:t> </a:t>
            </a:r>
            <a:r>
              <a:rPr lang="it-IT" u="sng" dirty="0">
                <a:solidFill>
                  <a:srgbClr val="404040"/>
                </a:solidFill>
                <a:latin typeface="Titillium Web" panose="00000500000000000000" pitchFamily="2" charset="0"/>
              </a:rPr>
              <a:t>non</a:t>
            </a:r>
            <a:r>
              <a:rPr lang="it-IT" dirty="0">
                <a:solidFill>
                  <a:srgbClr val="404040"/>
                </a:solidFill>
                <a:latin typeface="Titillium Web" panose="00000500000000000000" pitchFamily="2" charset="0"/>
              </a:rPr>
              <a:t> possono essere </a:t>
            </a:r>
            <a:r>
              <a:rPr lang="it-IT" u="sng" dirty="0">
                <a:solidFill>
                  <a:srgbClr val="404040"/>
                </a:solidFill>
                <a:latin typeface="Titillium Web" panose="00000500000000000000" pitchFamily="2" charset="0"/>
              </a:rPr>
              <a:t>soddisfatti con mezzi che rappresentino un’opzione migliore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itillium Web" panose="00000500000000000000" pitchFamily="2" charset="0"/>
              </a:rPr>
              <a:t>Impegnarsi a garantire il </a:t>
            </a:r>
            <a:r>
              <a:rPr lang="it-IT" u="sng" dirty="0">
                <a:solidFill>
                  <a:srgbClr val="404040"/>
                </a:solidFill>
                <a:latin typeface="Titillium Web" panose="00000500000000000000" pitchFamily="2" charset="0"/>
              </a:rPr>
              <a:t>raggiungimento del migliore stato</a:t>
            </a:r>
            <a:r>
              <a:rPr lang="it-IT" dirty="0">
                <a:solidFill>
                  <a:srgbClr val="404040"/>
                </a:solidFill>
                <a:latin typeface="Titillium Web" panose="00000500000000000000" pitchFamily="2" charset="0"/>
              </a:rPr>
              <a:t> ecologico e chimico </a:t>
            </a:r>
            <a:r>
              <a:rPr lang="it-IT" u="sng" dirty="0">
                <a:solidFill>
                  <a:srgbClr val="404040"/>
                </a:solidFill>
                <a:latin typeface="Titillium Web" panose="00000500000000000000" pitchFamily="2" charset="0"/>
              </a:rPr>
              <a:t>possibile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u="sng" dirty="0">
                <a:solidFill>
                  <a:srgbClr val="404040"/>
                </a:solidFill>
                <a:latin typeface="Titillium Web" panose="00000500000000000000" pitchFamily="2" charset="0"/>
              </a:rPr>
              <a:t>Non si verifica</a:t>
            </a:r>
            <a:r>
              <a:rPr lang="it-IT" dirty="0">
                <a:solidFill>
                  <a:srgbClr val="404040"/>
                </a:solidFill>
                <a:latin typeface="Titillium Web" panose="00000500000000000000" pitchFamily="2" charset="0"/>
              </a:rPr>
              <a:t> ulteriore </a:t>
            </a:r>
            <a:r>
              <a:rPr lang="it-IT" u="sng" dirty="0">
                <a:solidFill>
                  <a:srgbClr val="404040"/>
                </a:solidFill>
                <a:latin typeface="Titillium Web" panose="00000500000000000000" pitchFamily="2" charset="0"/>
              </a:rPr>
              <a:t>deterioramento</a:t>
            </a:r>
            <a:r>
              <a:rPr lang="it-IT" dirty="0">
                <a:solidFill>
                  <a:srgbClr val="404040"/>
                </a:solidFill>
                <a:latin typeface="Titillium Web" panose="00000500000000000000" pitchFamily="2" charset="0"/>
              </a:rPr>
              <a:t> dello </a:t>
            </a:r>
            <a:r>
              <a:rPr lang="it-IT" u="sng" dirty="0">
                <a:solidFill>
                  <a:srgbClr val="404040"/>
                </a:solidFill>
                <a:latin typeface="Titillium Web" panose="00000500000000000000" pitchFamily="2" charset="0"/>
              </a:rPr>
              <a:t>stato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itillium Web" panose="00000500000000000000" pitchFamily="2" charset="0"/>
              </a:rPr>
              <a:t>Gli </a:t>
            </a:r>
            <a:r>
              <a:rPr lang="it-IT" u="sng" dirty="0">
                <a:solidFill>
                  <a:srgbClr val="404040"/>
                </a:solidFill>
                <a:latin typeface="Titillium Web" panose="00000500000000000000" pitchFamily="2" charset="0"/>
              </a:rPr>
              <a:t>obiettivi ambientali </a:t>
            </a:r>
            <a:r>
              <a:rPr lang="it-IT" dirty="0">
                <a:solidFill>
                  <a:srgbClr val="404040"/>
                </a:solidFill>
                <a:latin typeface="Titillium Web" panose="00000500000000000000" pitchFamily="2" charset="0"/>
              </a:rPr>
              <a:t>meno rigorosi devono essere </a:t>
            </a:r>
            <a:r>
              <a:rPr lang="it-IT" u="sng" dirty="0">
                <a:solidFill>
                  <a:srgbClr val="404040"/>
                </a:solidFill>
                <a:latin typeface="Titillium Web" panose="00000500000000000000" pitchFamily="2" charset="0"/>
              </a:rPr>
              <a:t>indicati nel Piano di Gestione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53A05D6E-1415-4FDF-A8CC-B896C671329E}"/>
              </a:ext>
            </a:extLst>
          </p:cNvPr>
          <p:cNvSpPr/>
          <p:nvPr/>
        </p:nvSpPr>
        <p:spPr>
          <a:xfrm>
            <a:off x="3193625" y="4135461"/>
            <a:ext cx="252000" cy="395685"/>
          </a:xfrm>
          <a:prstGeom prst="downArrow">
            <a:avLst/>
          </a:prstGeom>
          <a:solidFill>
            <a:srgbClr val="36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Immagine che contiene erba, esterni, via, strada&#10;&#10;Descrizione generata automaticamente">
            <a:extLst>
              <a:ext uri="{FF2B5EF4-FFF2-40B4-BE49-F238E27FC236}">
                <a16:creationId xmlns:a16="http://schemas.microsoft.com/office/drawing/2014/main" id="{C4DAC101-799E-4E1F-8ADC-FD0FB1131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29" y="1066044"/>
            <a:ext cx="5008880" cy="3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0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6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6335728F-11B1-4763-843D-20E0F6A00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56" y="0"/>
            <a:ext cx="4433144" cy="1975593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C2344C08-56AF-4DD3-9CA7-AF9C2FEFFBF0}"/>
              </a:ext>
            </a:extLst>
          </p:cNvPr>
          <p:cNvGrpSpPr/>
          <p:nvPr/>
        </p:nvGrpSpPr>
        <p:grpSpPr>
          <a:xfrm>
            <a:off x="3215640" y="5065663"/>
            <a:ext cx="5760719" cy="681887"/>
            <a:chOff x="4572000" y="4304428"/>
            <a:chExt cx="5760719" cy="681887"/>
          </a:xfrm>
        </p:grpSpPr>
        <p:sp>
          <p:nvSpPr>
            <p:cNvPr id="9" name="Segnaposto testo 24">
              <a:extLst>
                <a:ext uri="{FF2B5EF4-FFF2-40B4-BE49-F238E27FC236}">
                  <a16:creationId xmlns:a16="http://schemas.microsoft.com/office/drawing/2014/main" id="{633389B7-A9E3-4572-8A1D-920DAD573255}"/>
                </a:ext>
              </a:extLst>
            </p:cNvPr>
            <p:cNvSpPr txBox="1">
              <a:spLocks/>
            </p:cNvSpPr>
            <p:nvPr/>
          </p:nvSpPr>
          <p:spPr>
            <a:xfrm>
              <a:off x="4572000" y="4304428"/>
              <a:ext cx="5760719" cy="3347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HelveticaNeueLT Std Lt" panose="020B0403020202020204" pitchFamily="34" charset="0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28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24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20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cs typeface="+mn-cs"/>
                </a:rPr>
                <a:t>Meuccio Berselli</a:t>
              </a:r>
            </a:p>
          </p:txBody>
        </p:sp>
        <p:sp>
          <p:nvSpPr>
            <p:cNvPr id="12" name="Segnaposto testo 25">
              <a:extLst>
                <a:ext uri="{FF2B5EF4-FFF2-40B4-BE49-F238E27FC236}">
                  <a16:creationId xmlns:a16="http://schemas.microsoft.com/office/drawing/2014/main" id="{AFCAEC8B-0D20-4C3D-A693-07379B1EC2B6}"/>
                </a:ext>
              </a:extLst>
            </p:cNvPr>
            <p:cNvSpPr txBox="1">
              <a:spLocks/>
            </p:cNvSpPr>
            <p:nvPr/>
          </p:nvSpPr>
          <p:spPr>
            <a:xfrm>
              <a:off x="5687853" y="4546887"/>
              <a:ext cx="3529013" cy="43942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HelveticaNeueLT Std Lt" panose="020B0403020202020204" pitchFamily="34" charset="0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28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24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20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HelveticaNeueLT Std Med" panose="020B0804020202020204" pitchFamily="34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cs typeface="+mn-cs"/>
                </a:rPr>
                <a:t>Segretario Generale</a:t>
              </a:r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C914A83-BBE1-4332-B1FF-E9A17C7E4A70}"/>
              </a:ext>
            </a:extLst>
          </p:cNvPr>
          <p:cNvCxnSpPr>
            <a:cxnSpLocks/>
          </p:cNvCxnSpPr>
          <p:nvPr/>
        </p:nvCxnSpPr>
        <p:spPr>
          <a:xfrm>
            <a:off x="5026152" y="3444657"/>
            <a:ext cx="2139696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14" name="Segnaposto testo 21">
            <a:extLst>
              <a:ext uri="{FF2B5EF4-FFF2-40B4-BE49-F238E27FC236}">
                <a16:creationId xmlns:a16="http://schemas.microsoft.com/office/drawing/2014/main" id="{38FA8527-0211-484B-B49A-A25A9C893FB9}"/>
              </a:ext>
            </a:extLst>
          </p:cNvPr>
          <p:cNvSpPr txBox="1">
            <a:spLocks/>
          </p:cNvSpPr>
          <p:nvPr/>
        </p:nvSpPr>
        <p:spPr>
          <a:xfrm>
            <a:off x="533397" y="2785950"/>
            <a:ext cx="11236037" cy="122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NeueLT Std Lt" panose="020B0403020202020204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Grazie per l’attenzione</a:t>
            </a:r>
          </a:p>
        </p:txBody>
      </p:sp>
      <p:sp>
        <p:nvSpPr>
          <p:cNvPr id="3" name="Segnaposto testo 25">
            <a:extLst>
              <a:ext uri="{FF2B5EF4-FFF2-40B4-BE49-F238E27FC236}">
                <a16:creationId xmlns:a16="http://schemas.microsoft.com/office/drawing/2014/main" id="{19C6D722-F19A-4E43-8418-E93BFF8D6836}"/>
              </a:ext>
            </a:extLst>
          </p:cNvPr>
          <p:cNvSpPr txBox="1">
            <a:spLocks/>
          </p:cNvSpPr>
          <p:nvPr/>
        </p:nvSpPr>
        <p:spPr>
          <a:xfrm>
            <a:off x="3552997" y="5929700"/>
            <a:ext cx="5196838" cy="613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 Lt" panose="020B0403020202020204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NeueLT Std Med" panose="020B08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16 novembre 2021</a:t>
            </a:r>
          </a:p>
          <a:p>
            <a:pPr marL="0" marR="0" lvl="0" indent="0" algn="ctr" defTabSz="914377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Commissione Agricoltura e produzione agroalimentare</a:t>
            </a:r>
          </a:p>
        </p:txBody>
      </p:sp>
    </p:spTree>
    <p:extLst>
      <p:ext uri="{BB962C8B-B14F-4D97-AF65-F5344CB8AC3E}">
        <p14:creationId xmlns:p14="http://schemas.microsoft.com/office/powerpoint/2010/main" val="29294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F9CA0491-E821-4B58-8162-F8D0DCDA6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90701" y="3269564"/>
            <a:ext cx="13501942" cy="1960863"/>
          </a:xfrm>
          <a:prstGeom prst="rect">
            <a:avLst/>
          </a:prstGeom>
        </p:spPr>
      </p:pic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76FB73E7-F466-4865-A440-7FB901108FE3}"/>
              </a:ext>
            </a:extLst>
          </p:cNvPr>
          <p:cNvSpPr/>
          <p:nvPr/>
        </p:nvSpPr>
        <p:spPr>
          <a:xfrm>
            <a:off x="9018066" y="1552533"/>
            <a:ext cx="3095391" cy="178630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4E84854-7219-48C7-B8B4-0667BEF2707C}"/>
              </a:ext>
            </a:extLst>
          </p:cNvPr>
          <p:cNvSpPr/>
          <p:nvPr/>
        </p:nvSpPr>
        <p:spPr>
          <a:xfrm>
            <a:off x="3924269" y="1524467"/>
            <a:ext cx="4136883" cy="19309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EF22EC0E-3D09-48B5-B503-C6B107A85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697" y="6064653"/>
            <a:ext cx="2015169" cy="59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FD806E9D-F892-48A0-A523-FE6F1A3338F2}"/>
              </a:ext>
            </a:extLst>
          </p:cNvPr>
          <p:cNvSpPr/>
          <p:nvPr/>
        </p:nvSpPr>
        <p:spPr>
          <a:xfrm>
            <a:off x="-106680" y="0"/>
            <a:ext cx="12466320" cy="907525"/>
          </a:xfrm>
          <a:prstGeom prst="rect">
            <a:avLst/>
          </a:prstGeom>
          <a:solidFill>
            <a:srgbClr val="36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itolo 1">
            <a:extLst>
              <a:ext uri="{FF2B5EF4-FFF2-40B4-BE49-F238E27FC236}">
                <a16:creationId xmlns:a16="http://schemas.microsoft.com/office/drawing/2014/main" id="{6948FFA9-3E59-4F9F-8E17-23F893EF131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4887"/>
            <a:ext cx="10717212" cy="541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t-IT" altLang="it-IT" sz="2800" b="1" dirty="0">
                <a:solidFill>
                  <a:schemeClr val="bg1"/>
                </a:solidFill>
                <a:latin typeface="Titillium Web" panose="00000500000000000000" pitchFamily="2" charset="0"/>
              </a:rPr>
              <a:t>Principio di gradualità e gestione adattativa e flessibile</a:t>
            </a:r>
          </a:p>
        </p:txBody>
      </p:sp>
      <p:pic>
        <p:nvPicPr>
          <p:cNvPr id="50" name="Elemento grafico 49" descr="Segno">
            <a:extLst>
              <a:ext uri="{FF2B5EF4-FFF2-40B4-BE49-F238E27FC236}">
                <a16:creationId xmlns:a16="http://schemas.microsoft.com/office/drawing/2014/main" id="{B6A05170-7D58-45E2-877D-9BF5E1B10E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82673" y="3078466"/>
            <a:ext cx="638429" cy="638429"/>
          </a:xfrm>
          <a:prstGeom prst="rect">
            <a:avLst/>
          </a:prstGeom>
        </p:spPr>
      </p:pic>
      <p:sp>
        <p:nvSpPr>
          <p:cNvPr id="53" name="CasellaDiTesto 64">
            <a:extLst>
              <a:ext uri="{FF2B5EF4-FFF2-40B4-BE49-F238E27FC236}">
                <a16:creationId xmlns:a16="http://schemas.microsoft.com/office/drawing/2014/main" id="{2DED5DC8-C133-4708-ACFF-EE0E4C16D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18" y="2192877"/>
            <a:ext cx="1469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Decreto Direttoriale del MATTM Deflussi Ecologici</a:t>
            </a:r>
          </a:p>
        </p:txBody>
      </p:sp>
      <p:sp>
        <p:nvSpPr>
          <p:cNvPr id="54" name="CasellaDiTesto 64">
            <a:extLst>
              <a:ext uri="{FF2B5EF4-FFF2-40B4-BE49-F238E27FC236}">
                <a16:creationId xmlns:a16="http://schemas.microsoft.com/office/drawing/2014/main" id="{AE30D83F-C2FD-4142-99E8-78CA958D1AD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484586" y="2028536"/>
            <a:ext cx="16505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13 Febbraio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2017</a:t>
            </a:r>
            <a:endParaRPr kumimoji="0" lang="it-IT" alt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pic>
        <p:nvPicPr>
          <p:cNvPr id="55" name="Elemento grafico 54" descr="Segno">
            <a:extLst>
              <a:ext uri="{FF2B5EF4-FFF2-40B4-BE49-F238E27FC236}">
                <a16:creationId xmlns:a16="http://schemas.microsoft.com/office/drawing/2014/main" id="{69015F51-BF17-428D-8809-BD26F9C006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3114" y="3226316"/>
            <a:ext cx="638429" cy="638429"/>
          </a:xfrm>
          <a:prstGeom prst="rect">
            <a:avLst/>
          </a:prstGeom>
        </p:spPr>
      </p:pic>
      <p:sp>
        <p:nvSpPr>
          <p:cNvPr id="56" name="CasellaDiTesto 64">
            <a:extLst>
              <a:ext uri="{FF2B5EF4-FFF2-40B4-BE49-F238E27FC236}">
                <a16:creationId xmlns:a16="http://schemas.microsoft.com/office/drawing/2014/main" id="{D5505496-296B-413C-91AC-F1AB4A80F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283" y="2586200"/>
            <a:ext cx="1469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Direttiva Deflussi Ecologici </a:t>
            </a:r>
            <a:r>
              <a:rPr kumimoji="0" lang="it-IT" alt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AdBPo</a:t>
            </a:r>
            <a:endParaRPr kumimoji="0" lang="it-IT" alt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sp>
        <p:nvSpPr>
          <p:cNvPr id="57" name="CasellaDiTesto 64">
            <a:extLst>
              <a:ext uri="{FF2B5EF4-FFF2-40B4-BE49-F238E27FC236}">
                <a16:creationId xmlns:a16="http://schemas.microsoft.com/office/drawing/2014/main" id="{471A4CCD-9C57-433E-A354-F9906A8EF82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324657" y="2200587"/>
            <a:ext cx="16505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14 Dicembre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2017</a:t>
            </a:r>
            <a:endParaRPr kumimoji="0" lang="it-IT" alt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pic>
        <p:nvPicPr>
          <p:cNvPr id="58" name="Elemento grafico 57" descr="Segno">
            <a:extLst>
              <a:ext uri="{FF2B5EF4-FFF2-40B4-BE49-F238E27FC236}">
                <a16:creationId xmlns:a16="http://schemas.microsoft.com/office/drawing/2014/main" id="{6324662C-7515-4C0C-AD85-910F6A80D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0337" y="3627430"/>
            <a:ext cx="638429" cy="638429"/>
          </a:xfrm>
          <a:prstGeom prst="rect">
            <a:avLst/>
          </a:prstGeom>
        </p:spPr>
      </p:pic>
      <p:sp>
        <p:nvSpPr>
          <p:cNvPr id="59" name="CasellaDiTesto 64">
            <a:extLst>
              <a:ext uri="{FF2B5EF4-FFF2-40B4-BE49-F238E27FC236}">
                <a16:creationId xmlns:a16="http://schemas.microsoft.com/office/drawing/2014/main" id="{8EAD9B08-BA75-49F1-8607-C9700C4B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" y="4282627"/>
            <a:ext cx="32717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Verifica di coerenza con regole DMV già vigenti</a:t>
            </a:r>
          </a:p>
          <a:p>
            <a:pPr marL="342900" indent="-34290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Eventuali provvedimenti per adeguamenti</a:t>
            </a:r>
          </a:p>
          <a:p>
            <a:pPr marL="342900" indent="-34290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Individuazione delle necessità conoscitive ulteriori per garantire DE</a:t>
            </a:r>
          </a:p>
        </p:txBody>
      </p:sp>
      <p:sp>
        <p:nvSpPr>
          <p:cNvPr id="60" name="CasellaDiTesto 64">
            <a:extLst>
              <a:ext uri="{FF2B5EF4-FFF2-40B4-BE49-F238E27FC236}">
                <a16:creationId xmlns:a16="http://schemas.microsoft.com/office/drawing/2014/main" id="{B1D21F14-B786-47FA-9157-47A39661C02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742928" y="4765426"/>
            <a:ext cx="16505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30 Giugno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altLang="it-IT" sz="1600" b="1" dirty="0">
                <a:solidFill>
                  <a:prstClr val="black"/>
                </a:solidFill>
                <a:latin typeface="Titillium Web" panose="00000500000000000000" pitchFamily="2" charset="0"/>
              </a:rPr>
              <a:t>2018</a:t>
            </a:r>
            <a:endParaRPr kumimoji="0" lang="it-IT" alt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pic>
        <p:nvPicPr>
          <p:cNvPr id="61" name="Elemento grafico 60" descr="Segno">
            <a:extLst>
              <a:ext uri="{FF2B5EF4-FFF2-40B4-BE49-F238E27FC236}">
                <a16:creationId xmlns:a16="http://schemas.microsoft.com/office/drawing/2014/main" id="{96CEB329-5342-497E-AA73-43783CE6B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7558" y="3574571"/>
            <a:ext cx="638429" cy="638429"/>
          </a:xfrm>
          <a:prstGeom prst="rect">
            <a:avLst/>
          </a:prstGeom>
        </p:spPr>
      </p:pic>
      <p:sp>
        <p:nvSpPr>
          <p:cNvPr id="62" name="CasellaDiTesto 64">
            <a:extLst>
              <a:ext uri="{FF2B5EF4-FFF2-40B4-BE49-F238E27FC236}">
                <a16:creationId xmlns:a16="http://schemas.microsoft.com/office/drawing/2014/main" id="{CBCC1C70-609E-43EB-9845-F5CB51CC4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109" y="2712483"/>
            <a:ext cx="37477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Avvio e realizzazione di progetti di sperimentazione/indagini conoscitive per regole sito-specifiche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C393F1E-B846-4633-9CFC-8D0B391D95C7}"/>
              </a:ext>
            </a:extLst>
          </p:cNvPr>
          <p:cNvGrpSpPr/>
          <p:nvPr/>
        </p:nvGrpSpPr>
        <p:grpSpPr>
          <a:xfrm>
            <a:off x="3790517" y="2643399"/>
            <a:ext cx="584775" cy="1010747"/>
            <a:chOff x="4035339" y="2002164"/>
            <a:chExt cx="584775" cy="1010747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B956FEC5-C3AC-4D15-A60C-07EF7D7A16FF}"/>
                </a:ext>
              </a:extLst>
            </p:cNvPr>
            <p:cNvSpPr/>
            <p:nvPr/>
          </p:nvSpPr>
          <p:spPr>
            <a:xfrm>
              <a:off x="4086258" y="2002164"/>
              <a:ext cx="493694" cy="1008000"/>
            </a:xfrm>
            <a:prstGeom prst="roundRect">
              <a:avLst>
                <a:gd name="adj" fmla="val 282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3" name="CasellaDiTesto 64">
              <a:extLst>
                <a:ext uri="{FF2B5EF4-FFF2-40B4-BE49-F238E27FC236}">
                  <a16:creationId xmlns:a16="http://schemas.microsoft.com/office/drawing/2014/main" id="{F7859014-5B7F-4287-9895-9A47CD1C0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878542" y="2271339"/>
              <a:ext cx="89836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it-IT" altLang="it-IT" sz="1600" b="1" dirty="0">
                  <a:solidFill>
                    <a:prstClr val="black"/>
                  </a:solidFill>
                  <a:latin typeface="Titillium Web" panose="00000500000000000000" pitchFamily="2" charset="0"/>
                </a:rPr>
                <a:t>1 Luglio </a:t>
              </a:r>
            </a:p>
            <a:p>
              <a: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it-IT" altLang="it-IT" sz="1600" b="1" dirty="0">
                  <a:solidFill>
                    <a:prstClr val="black"/>
                  </a:solidFill>
                  <a:latin typeface="Titillium Web" panose="00000500000000000000" pitchFamily="2" charset="0"/>
                </a:rPr>
                <a:t>2018</a:t>
              </a:r>
            </a:p>
          </p:txBody>
        </p:sp>
      </p:grpSp>
      <p:pic>
        <p:nvPicPr>
          <p:cNvPr id="64" name="Elemento grafico 63" descr="Segno">
            <a:extLst>
              <a:ext uri="{FF2B5EF4-FFF2-40B4-BE49-F238E27FC236}">
                <a16:creationId xmlns:a16="http://schemas.microsoft.com/office/drawing/2014/main" id="{ABA9F368-5C62-4475-B6DB-F72A7BA586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0543" y="4366176"/>
            <a:ext cx="638429" cy="638429"/>
          </a:xfrm>
          <a:prstGeom prst="rect">
            <a:avLst/>
          </a:prstGeom>
        </p:spPr>
      </p:pic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DC9BCA7-E407-4FEF-BAE6-F66C384DB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567" y="4962554"/>
            <a:ext cx="1726390" cy="117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Se necessario, approvazione fattori correttivi del DE, se riesaminati o definiti ex-novo</a:t>
            </a:r>
          </a:p>
        </p:txBody>
      </p:sp>
      <p:sp>
        <p:nvSpPr>
          <p:cNvPr id="66" name="CasellaDiTesto 64">
            <a:extLst>
              <a:ext uri="{FF2B5EF4-FFF2-40B4-BE49-F238E27FC236}">
                <a16:creationId xmlns:a16="http://schemas.microsoft.com/office/drawing/2014/main" id="{4DA5CD92-34FB-4F19-8081-3E63316E4FF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991285" y="5504863"/>
            <a:ext cx="16505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30 Giugno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altLang="it-IT" sz="1600" b="1" dirty="0">
                <a:solidFill>
                  <a:prstClr val="black"/>
                </a:solidFill>
                <a:latin typeface="Titillium Web" panose="00000500000000000000" pitchFamily="2" charset="0"/>
              </a:rPr>
              <a:t>2019</a:t>
            </a:r>
            <a:endParaRPr kumimoji="0" lang="it-IT" alt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pic>
        <p:nvPicPr>
          <p:cNvPr id="76" name="Elemento grafico 75" descr="Segno">
            <a:extLst>
              <a:ext uri="{FF2B5EF4-FFF2-40B4-BE49-F238E27FC236}">
                <a16:creationId xmlns:a16="http://schemas.microsoft.com/office/drawing/2014/main" id="{61ADA58F-F0C7-44E7-9D9E-49BD90D763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77860" y="4208902"/>
            <a:ext cx="638429" cy="638429"/>
          </a:xfrm>
          <a:prstGeom prst="rect">
            <a:avLst/>
          </a:prstGeom>
        </p:spPr>
      </p:pic>
      <p:sp>
        <p:nvSpPr>
          <p:cNvPr id="78" name="CasellaDiTesto 64">
            <a:extLst>
              <a:ext uri="{FF2B5EF4-FFF2-40B4-BE49-F238E27FC236}">
                <a16:creationId xmlns:a16="http://schemas.microsoft.com/office/drawing/2014/main" id="{C99B9E5F-FDFF-405B-A77B-D0D581002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5182" y="1572930"/>
            <a:ext cx="203914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Riesame degli 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Obiettivi Ambientali</a:t>
            </a: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 del </a:t>
            </a:r>
            <a:r>
              <a:rPr kumimoji="0" lang="it-IT" alt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PdG</a:t>
            </a: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 Po e degli strumenti regolamentari e applicativi del 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DE per tutte le concessioni ESISTENTI</a:t>
            </a: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, </a:t>
            </a:r>
            <a:r>
              <a:rPr kumimoji="0" lang="it-IT" altLang="it-IT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ove necessario</a:t>
            </a: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6DC0CFA2-22C4-4564-8F4D-9471CDA78754}"/>
              </a:ext>
            </a:extLst>
          </p:cNvPr>
          <p:cNvSpPr/>
          <p:nvPr/>
        </p:nvSpPr>
        <p:spPr>
          <a:xfrm>
            <a:off x="9229077" y="3438137"/>
            <a:ext cx="2769401" cy="1275371"/>
          </a:xfrm>
          <a:custGeom>
            <a:avLst/>
            <a:gdLst>
              <a:gd name="connsiteX0" fmla="*/ 0 w 2583180"/>
              <a:gd name="connsiteY0" fmla="*/ 360019 h 1526370"/>
              <a:gd name="connsiteX1" fmla="*/ 601980 w 2583180"/>
              <a:gd name="connsiteY1" fmla="*/ 131419 h 1526370"/>
              <a:gd name="connsiteX2" fmla="*/ 1013460 w 2583180"/>
              <a:gd name="connsiteY2" fmla="*/ 238099 h 1526370"/>
              <a:gd name="connsiteX3" fmla="*/ 1714500 w 2583180"/>
              <a:gd name="connsiteY3" fmla="*/ 1879 h 1526370"/>
              <a:gd name="connsiteX4" fmla="*/ 2057400 w 2583180"/>
              <a:gd name="connsiteY4" fmla="*/ 390499 h 1526370"/>
              <a:gd name="connsiteX5" fmla="*/ 2026920 w 2583180"/>
              <a:gd name="connsiteY5" fmla="*/ 763879 h 1526370"/>
              <a:gd name="connsiteX6" fmla="*/ 2202180 w 2583180"/>
              <a:gd name="connsiteY6" fmla="*/ 916279 h 1526370"/>
              <a:gd name="connsiteX7" fmla="*/ 2209800 w 2583180"/>
              <a:gd name="connsiteY7" fmla="*/ 1411579 h 1526370"/>
              <a:gd name="connsiteX8" fmla="*/ 2522220 w 2583180"/>
              <a:gd name="connsiteY8" fmla="*/ 1525879 h 1526370"/>
              <a:gd name="connsiteX9" fmla="*/ 2583180 w 2583180"/>
              <a:gd name="connsiteY9" fmla="*/ 1388719 h 1526370"/>
              <a:gd name="connsiteX0" fmla="*/ 0 w 2564358"/>
              <a:gd name="connsiteY0" fmla="*/ 360019 h 1526370"/>
              <a:gd name="connsiteX1" fmla="*/ 601980 w 2564358"/>
              <a:gd name="connsiteY1" fmla="*/ 131419 h 1526370"/>
              <a:gd name="connsiteX2" fmla="*/ 1013460 w 2564358"/>
              <a:gd name="connsiteY2" fmla="*/ 238099 h 1526370"/>
              <a:gd name="connsiteX3" fmla="*/ 1714500 w 2564358"/>
              <a:gd name="connsiteY3" fmla="*/ 1879 h 1526370"/>
              <a:gd name="connsiteX4" fmla="*/ 2057400 w 2564358"/>
              <a:gd name="connsiteY4" fmla="*/ 390499 h 1526370"/>
              <a:gd name="connsiteX5" fmla="*/ 2026920 w 2564358"/>
              <a:gd name="connsiteY5" fmla="*/ 763879 h 1526370"/>
              <a:gd name="connsiteX6" fmla="*/ 2202180 w 2564358"/>
              <a:gd name="connsiteY6" fmla="*/ 916279 h 1526370"/>
              <a:gd name="connsiteX7" fmla="*/ 2209800 w 2564358"/>
              <a:gd name="connsiteY7" fmla="*/ 1411579 h 1526370"/>
              <a:gd name="connsiteX8" fmla="*/ 2522220 w 2564358"/>
              <a:gd name="connsiteY8" fmla="*/ 1525879 h 1526370"/>
              <a:gd name="connsiteX9" fmla="*/ 2562032 w 2564358"/>
              <a:gd name="connsiteY9" fmla="*/ 1259179 h 1526370"/>
              <a:gd name="connsiteX0" fmla="*/ 0 w 2564358"/>
              <a:gd name="connsiteY0" fmla="*/ 360019 h 1525913"/>
              <a:gd name="connsiteX1" fmla="*/ 601980 w 2564358"/>
              <a:gd name="connsiteY1" fmla="*/ 131419 h 1525913"/>
              <a:gd name="connsiteX2" fmla="*/ 1013460 w 2564358"/>
              <a:gd name="connsiteY2" fmla="*/ 238099 h 1525913"/>
              <a:gd name="connsiteX3" fmla="*/ 1714500 w 2564358"/>
              <a:gd name="connsiteY3" fmla="*/ 1879 h 1525913"/>
              <a:gd name="connsiteX4" fmla="*/ 2057400 w 2564358"/>
              <a:gd name="connsiteY4" fmla="*/ 390499 h 1525913"/>
              <a:gd name="connsiteX5" fmla="*/ 2026920 w 2564358"/>
              <a:gd name="connsiteY5" fmla="*/ 763879 h 1525913"/>
              <a:gd name="connsiteX6" fmla="*/ 2202180 w 2564358"/>
              <a:gd name="connsiteY6" fmla="*/ 916279 h 1525913"/>
              <a:gd name="connsiteX7" fmla="*/ 2350788 w 2564358"/>
              <a:gd name="connsiteY7" fmla="*/ 1114399 h 1525913"/>
              <a:gd name="connsiteX8" fmla="*/ 2522220 w 2564358"/>
              <a:gd name="connsiteY8" fmla="*/ 1525879 h 1525913"/>
              <a:gd name="connsiteX9" fmla="*/ 2562032 w 2564358"/>
              <a:gd name="connsiteY9" fmla="*/ 1259179 h 1525913"/>
              <a:gd name="connsiteX0" fmla="*/ 0 w 2562032"/>
              <a:gd name="connsiteY0" fmla="*/ 360019 h 1275371"/>
              <a:gd name="connsiteX1" fmla="*/ 601980 w 2562032"/>
              <a:gd name="connsiteY1" fmla="*/ 131419 h 1275371"/>
              <a:gd name="connsiteX2" fmla="*/ 1013460 w 2562032"/>
              <a:gd name="connsiteY2" fmla="*/ 238099 h 1275371"/>
              <a:gd name="connsiteX3" fmla="*/ 1714500 w 2562032"/>
              <a:gd name="connsiteY3" fmla="*/ 1879 h 1275371"/>
              <a:gd name="connsiteX4" fmla="*/ 2057400 w 2562032"/>
              <a:gd name="connsiteY4" fmla="*/ 390499 h 1275371"/>
              <a:gd name="connsiteX5" fmla="*/ 2026920 w 2562032"/>
              <a:gd name="connsiteY5" fmla="*/ 763879 h 1275371"/>
              <a:gd name="connsiteX6" fmla="*/ 2202180 w 2562032"/>
              <a:gd name="connsiteY6" fmla="*/ 916279 h 1275371"/>
              <a:gd name="connsiteX7" fmla="*/ 2350788 w 2562032"/>
              <a:gd name="connsiteY7" fmla="*/ 1114399 h 1275371"/>
              <a:gd name="connsiteX8" fmla="*/ 2458776 w 2562032"/>
              <a:gd name="connsiteY8" fmla="*/ 1274419 h 1275371"/>
              <a:gd name="connsiteX9" fmla="*/ 2562032 w 2562032"/>
              <a:gd name="connsiteY9" fmla="*/ 1259179 h 127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2032" h="1275371">
                <a:moveTo>
                  <a:pt x="0" y="360019"/>
                </a:moveTo>
                <a:cubicBezTo>
                  <a:pt x="216535" y="255879"/>
                  <a:pt x="433070" y="151739"/>
                  <a:pt x="601980" y="131419"/>
                </a:cubicBezTo>
                <a:cubicBezTo>
                  <a:pt x="770890" y="111099"/>
                  <a:pt x="828040" y="259689"/>
                  <a:pt x="1013460" y="238099"/>
                </a:cubicBezTo>
                <a:cubicBezTo>
                  <a:pt x="1198880" y="216509"/>
                  <a:pt x="1540510" y="-23521"/>
                  <a:pt x="1714500" y="1879"/>
                </a:cubicBezTo>
                <a:cubicBezTo>
                  <a:pt x="1888490" y="27279"/>
                  <a:pt x="2005330" y="263499"/>
                  <a:pt x="2057400" y="390499"/>
                </a:cubicBezTo>
                <a:cubicBezTo>
                  <a:pt x="2109470" y="517499"/>
                  <a:pt x="2002790" y="676249"/>
                  <a:pt x="2026920" y="763879"/>
                </a:cubicBezTo>
                <a:cubicBezTo>
                  <a:pt x="2051050" y="851509"/>
                  <a:pt x="2148202" y="857859"/>
                  <a:pt x="2202180" y="916279"/>
                </a:cubicBezTo>
                <a:cubicBezTo>
                  <a:pt x="2256158" y="974699"/>
                  <a:pt x="2308022" y="1054709"/>
                  <a:pt x="2350788" y="1114399"/>
                </a:cubicBezTo>
                <a:cubicBezTo>
                  <a:pt x="2393554" y="1174089"/>
                  <a:pt x="2396546" y="1278229"/>
                  <a:pt x="2458776" y="1274419"/>
                </a:cubicBezTo>
                <a:cubicBezTo>
                  <a:pt x="2521006" y="1270609"/>
                  <a:pt x="2558222" y="1285849"/>
                  <a:pt x="2562032" y="1259179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0" name="Elemento grafico 79" descr="Segno">
            <a:extLst>
              <a:ext uri="{FF2B5EF4-FFF2-40B4-BE49-F238E27FC236}">
                <a16:creationId xmlns:a16="http://schemas.microsoft.com/office/drawing/2014/main" id="{522FE0F9-9633-44B2-A0D9-7D5B6824D7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74019" y="3754453"/>
            <a:ext cx="638429" cy="638429"/>
          </a:xfrm>
          <a:prstGeom prst="rect">
            <a:avLst/>
          </a:prstGeom>
        </p:spPr>
      </p:pic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61FD53E5-650F-4DA0-8301-6F38C4678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4998" y="4410896"/>
            <a:ext cx="16540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DE applicato a tutte le derivazioni </a:t>
            </a: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+ controllo e monitoraggio attuazione</a:t>
            </a:r>
          </a:p>
        </p:txBody>
      </p:sp>
      <p:sp>
        <p:nvSpPr>
          <p:cNvPr id="82" name="CasellaDiTesto 64">
            <a:extLst>
              <a:ext uri="{FF2B5EF4-FFF2-40B4-BE49-F238E27FC236}">
                <a16:creationId xmlns:a16="http://schemas.microsoft.com/office/drawing/2014/main" id="{756033C9-6B39-4927-84A2-15E8142485F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182574" y="4924280"/>
            <a:ext cx="16505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</a:rPr>
              <a:t>22 Dicembre 2024</a:t>
            </a:r>
            <a:endParaRPr kumimoji="0" lang="it-IT" alt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5F41FA75-AE09-4C8E-8F15-2FCDB5403802}"/>
              </a:ext>
            </a:extLst>
          </p:cNvPr>
          <p:cNvSpPr txBox="1"/>
          <p:nvPr/>
        </p:nvSpPr>
        <p:spPr>
          <a:xfrm>
            <a:off x="4021955" y="1561411"/>
            <a:ext cx="3673110" cy="1201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DE per rilascio NUOVE concessioni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DE per rilascio RINNOVO concessioni, ove pertinente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Almeno DMV idrologico modulato a tutte le derivazioni, ove necessario e possibile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4373B37-B8B7-4B6B-BB42-59961EFC47AA}"/>
              </a:ext>
            </a:extLst>
          </p:cNvPr>
          <p:cNvSpPr txBox="1"/>
          <p:nvPr/>
        </p:nvSpPr>
        <p:spPr>
          <a:xfrm rot="16200000">
            <a:off x="7999630" y="2837365"/>
            <a:ext cx="1243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altLang="it-IT" sz="1600" b="1" dirty="0">
                <a:solidFill>
                  <a:srgbClr val="E5087E"/>
                </a:solidFill>
                <a:latin typeface="Titillium Web" panose="00000500000000000000" pitchFamily="2" charset="0"/>
              </a:rPr>
              <a:t>Ottobre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altLang="it-IT" sz="1600" b="1" dirty="0">
                <a:solidFill>
                  <a:srgbClr val="E5087E"/>
                </a:solidFill>
                <a:latin typeface="Titillium Web" panose="00000500000000000000" pitchFamily="2" charset="0"/>
              </a:rPr>
              <a:t>2021</a:t>
            </a:r>
          </a:p>
        </p:txBody>
      </p:sp>
      <p:pic>
        <p:nvPicPr>
          <p:cNvPr id="79" name="Elemento grafico 78" descr="Segno">
            <a:extLst>
              <a:ext uri="{FF2B5EF4-FFF2-40B4-BE49-F238E27FC236}">
                <a16:creationId xmlns:a16="http://schemas.microsoft.com/office/drawing/2014/main" id="{357E08C7-13CB-4976-B4A3-4486AF600D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02253" y="3294444"/>
            <a:ext cx="638429" cy="638429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3DC804D9-FB37-4237-B327-C01DF8242D63}"/>
              </a:ext>
            </a:extLst>
          </p:cNvPr>
          <p:cNvGrpSpPr/>
          <p:nvPr/>
        </p:nvGrpSpPr>
        <p:grpSpPr>
          <a:xfrm>
            <a:off x="8950424" y="2068414"/>
            <a:ext cx="608129" cy="1323737"/>
            <a:chOff x="9044669" y="2022459"/>
            <a:chExt cx="608129" cy="1323737"/>
          </a:xfrm>
        </p:grpSpPr>
        <p:sp>
          <p:nvSpPr>
            <p:cNvPr id="41" name="Rettangolo con angoli arrotondati 40">
              <a:extLst>
                <a:ext uri="{FF2B5EF4-FFF2-40B4-BE49-F238E27FC236}">
                  <a16:creationId xmlns:a16="http://schemas.microsoft.com/office/drawing/2014/main" id="{005681C1-C7A3-44AE-B159-8AFB206030E2}"/>
                </a:ext>
              </a:extLst>
            </p:cNvPr>
            <p:cNvSpPr/>
            <p:nvPr/>
          </p:nvSpPr>
          <p:spPr>
            <a:xfrm>
              <a:off x="9044669" y="2113196"/>
              <a:ext cx="584776" cy="1233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CasellaDiTesto 74">
              <a:extLst>
                <a:ext uri="{FF2B5EF4-FFF2-40B4-BE49-F238E27FC236}">
                  <a16:creationId xmlns:a16="http://schemas.microsoft.com/office/drawing/2014/main" id="{BB9547E9-DD81-489B-9101-B047D8F386EF}"/>
                </a:ext>
              </a:extLst>
            </p:cNvPr>
            <p:cNvSpPr txBox="1"/>
            <p:nvPr/>
          </p:nvSpPr>
          <p:spPr>
            <a:xfrm rot="16200000">
              <a:off x="8702857" y="2387625"/>
              <a:ext cx="13151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it-IT" altLang="it-IT" sz="1600" b="1" dirty="0">
                  <a:solidFill>
                    <a:prstClr val="black"/>
                  </a:solidFill>
                  <a:latin typeface="Titillium Web" panose="00000500000000000000" pitchFamily="2" charset="0"/>
                </a:rPr>
                <a:t>22 Dicembre 2021</a:t>
              </a:r>
            </a:p>
          </p:txBody>
        </p:sp>
      </p:grpSp>
      <p:pic>
        <p:nvPicPr>
          <p:cNvPr id="69" name="Elemento grafico 68" descr="Segno">
            <a:extLst>
              <a:ext uri="{FF2B5EF4-FFF2-40B4-BE49-F238E27FC236}">
                <a16:creationId xmlns:a16="http://schemas.microsoft.com/office/drawing/2014/main" id="{F9A1BC99-470D-4A56-8DD4-E1B566DE7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3355" y="3458562"/>
            <a:ext cx="638429" cy="638429"/>
          </a:xfrm>
          <a:prstGeom prst="rect">
            <a:avLst/>
          </a:prstGeom>
        </p:spPr>
      </p:pic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EE73AF2-A2B7-48DD-8607-21203A07EA68}"/>
              </a:ext>
            </a:extLst>
          </p:cNvPr>
          <p:cNvSpPr/>
          <p:nvPr/>
        </p:nvSpPr>
        <p:spPr>
          <a:xfrm rot="171745">
            <a:off x="4105660" y="3751584"/>
            <a:ext cx="3790835" cy="627699"/>
          </a:xfrm>
          <a:custGeom>
            <a:avLst/>
            <a:gdLst>
              <a:gd name="connsiteX0" fmla="*/ 0 w 4071938"/>
              <a:gd name="connsiteY0" fmla="*/ 757386 h 821398"/>
              <a:gd name="connsiteX1" fmla="*/ 666750 w 4071938"/>
              <a:gd name="connsiteY1" fmla="*/ 800248 h 821398"/>
              <a:gd name="connsiteX2" fmla="*/ 1428750 w 4071938"/>
              <a:gd name="connsiteY2" fmla="*/ 462111 h 821398"/>
              <a:gd name="connsiteX3" fmla="*/ 1990725 w 4071938"/>
              <a:gd name="connsiteY3" fmla="*/ 395436 h 821398"/>
              <a:gd name="connsiteX4" fmla="*/ 2486025 w 4071938"/>
              <a:gd name="connsiteY4" fmla="*/ 204936 h 821398"/>
              <a:gd name="connsiteX5" fmla="*/ 3262313 w 4071938"/>
              <a:gd name="connsiteY5" fmla="*/ 209698 h 821398"/>
              <a:gd name="connsiteX6" fmla="*/ 3752850 w 4071938"/>
              <a:gd name="connsiteY6" fmla="*/ 148 h 821398"/>
              <a:gd name="connsiteX7" fmla="*/ 4071938 w 4071938"/>
              <a:gd name="connsiteY7" fmla="*/ 176361 h 821398"/>
              <a:gd name="connsiteX0" fmla="*/ 0 w 4071938"/>
              <a:gd name="connsiteY0" fmla="*/ 583477 h 647489"/>
              <a:gd name="connsiteX1" fmla="*/ 666750 w 4071938"/>
              <a:gd name="connsiteY1" fmla="*/ 626339 h 647489"/>
              <a:gd name="connsiteX2" fmla="*/ 1428750 w 4071938"/>
              <a:gd name="connsiteY2" fmla="*/ 288202 h 647489"/>
              <a:gd name="connsiteX3" fmla="*/ 1990725 w 4071938"/>
              <a:gd name="connsiteY3" fmla="*/ 221527 h 647489"/>
              <a:gd name="connsiteX4" fmla="*/ 2486025 w 4071938"/>
              <a:gd name="connsiteY4" fmla="*/ 31027 h 647489"/>
              <a:gd name="connsiteX5" fmla="*/ 3262313 w 4071938"/>
              <a:gd name="connsiteY5" fmla="*/ 35789 h 647489"/>
              <a:gd name="connsiteX6" fmla="*/ 3617826 w 4071938"/>
              <a:gd name="connsiteY6" fmla="*/ 235814 h 647489"/>
              <a:gd name="connsiteX7" fmla="*/ 4071938 w 4071938"/>
              <a:gd name="connsiteY7" fmla="*/ 2452 h 647489"/>
              <a:gd name="connsiteX0" fmla="*/ 0 w 4071938"/>
              <a:gd name="connsiteY0" fmla="*/ 583477 h 647489"/>
              <a:gd name="connsiteX1" fmla="*/ 666750 w 4071938"/>
              <a:gd name="connsiteY1" fmla="*/ 626339 h 647489"/>
              <a:gd name="connsiteX2" fmla="*/ 1428750 w 4071938"/>
              <a:gd name="connsiteY2" fmla="*/ 288202 h 647489"/>
              <a:gd name="connsiteX3" fmla="*/ 1990725 w 4071938"/>
              <a:gd name="connsiteY3" fmla="*/ 221527 h 647489"/>
              <a:gd name="connsiteX4" fmla="*/ 2486025 w 4071938"/>
              <a:gd name="connsiteY4" fmla="*/ 31027 h 647489"/>
              <a:gd name="connsiteX5" fmla="*/ 2982620 w 4071938"/>
              <a:gd name="connsiteY5" fmla="*/ 292964 h 647489"/>
              <a:gd name="connsiteX6" fmla="*/ 3617826 w 4071938"/>
              <a:gd name="connsiteY6" fmla="*/ 235814 h 647489"/>
              <a:gd name="connsiteX7" fmla="*/ 4071938 w 4071938"/>
              <a:gd name="connsiteY7" fmla="*/ 2452 h 647489"/>
              <a:gd name="connsiteX0" fmla="*/ 0 w 4071938"/>
              <a:gd name="connsiteY0" fmla="*/ 583477 h 647489"/>
              <a:gd name="connsiteX1" fmla="*/ 666750 w 4071938"/>
              <a:gd name="connsiteY1" fmla="*/ 626339 h 647489"/>
              <a:gd name="connsiteX2" fmla="*/ 1428750 w 4071938"/>
              <a:gd name="connsiteY2" fmla="*/ 288202 h 647489"/>
              <a:gd name="connsiteX3" fmla="*/ 2000370 w 4071938"/>
              <a:gd name="connsiteY3" fmla="*/ 431077 h 647489"/>
              <a:gd name="connsiteX4" fmla="*/ 2486025 w 4071938"/>
              <a:gd name="connsiteY4" fmla="*/ 31027 h 647489"/>
              <a:gd name="connsiteX5" fmla="*/ 2982620 w 4071938"/>
              <a:gd name="connsiteY5" fmla="*/ 292964 h 647489"/>
              <a:gd name="connsiteX6" fmla="*/ 3617826 w 4071938"/>
              <a:gd name="connsiteY6" fmla="*/ 235814 h 647489"/>
              <a:gd name="connsiteX7" fmla="*/ 4071938 w 4071938"/>
              <a:gd name="connsiteY7" fmla="*/ 2452 h 647489"/>
              <a:gd name="connsiteX0" fmla="*/ 0 w 4071938"/>
              <a:gd name="connsiteY0" fmla="*/ 583477 h 815987"/>
              <a:gd name="connsiteX1" fmla="*/ 666750 w 4071938"/>
              <a:gd name="connsiteY1" fmla="*/ 626339 h 815987"/>
              <a:gd name="connsiteX2" fmla="*/ 1322660 w 4071938"/>
              <a:gd name="connsiteY2" fmla="*/ 812077 h 815987"/>
              <a:gd name="connsiteX3" fmla="*/ 2000370 w 4071938"/>
              <a:gd name="connsiteY3" fmla="*/ 431077 h 815987"/>
              <a:gd name="connsiteX4" fmla="*/ 2486025 w 4071938"/>
              <a:gd name="connsiteY4" fmla="*/ 31027 h 815987"/>
              <a:gd name="connsiteX5" fmla="*/ 2982620 w 4071938"/>
              <a:gd name="connsiteY5" fmla="*/ 292964 h 815987"/>
              <a:gd name="connsiteX6" fmla="*/ 3617826 w 4071938"/>
              <a:gd name="connsiteY6" fmla="*/ 235814 h 815987"/>
              <a:gd name="connsiteX7" fmla="*/ 4071938 w 4071938"/>
              <a:gd name="connsiteY7" fmla="*/ 2452 h 815987"/>
              <a:gd name="connsiteX0" fmla="*/ 0 w 4071938"/>
              <a:gd name="connsiteY0" fmla="*/ 583477 h 812199"/>
              <a:gd name="connsiteX1" fmla="*/ 705329 w 4071938"/>
              <a:gd name="connsiteY1" fmla="*/ 473939 h 812199"/>
              <a:gd name="connsiteX2" fmla="*/ 1322660 w 4071938"/>
              <a:gd name="connsiteY2" fmla="*/ 812077 h 812199"/>
              <a:gd name="connsiteX3" fmla="*/ 2000370 w 4071938"/>
              <a:gd name="connsiteY3" fmla="*/ 431077 h 812199"/>
              <a:gd name="connsiteX4" fmla="*/ 2486025 w 4071938"/>
              <a:gd name="connsiteY4" fmla="*/ 31027 h 812199"/>
              <a:gd name="connsiteX5" fmla="*/ 2982620 w 4071938"/>
              <a:gd name="connsiteY5" fmla="*/ 292964 h 812199"/>
              <a:gd name="connsiteX6" fmla="*/ 3617826 w 4071938"/>
              <a:gd name="connsiteY6" fmla="*/ 235814 h 812199"/>
              <a:gd name="connsiteX7" fmla="*/ 4071938 w 4071938"/>
              <a:gd name="connsiteY7" fmla="*/ 2452 h 812199"/>
              <a:gd name="connsiteX0" fmla="*/ 0 w 4071938"/>
              <a:gd name="connsiteY0" fmla="*/ 583477 h 812199"/>
              <a:gd name="connsiteX1" fmla="*/ 705329 w 4071938"/>
              <a:gd name="connsiteY1" fmla="*/ 473939 h 812199"/>
              <a:gd name="connsiteX2" fmla="*/ 1322660 w 4071938"/>
              <a:gd name="connsiteY2" fmla="*/ 812077 h 812199"/>
              <a:gd name="connsiteX3" fmla="*/ 2000370 w 4071938"/>
              <a:gd name="connsiteY3" fmla="*/ 431077 h 812199"/>
              <a:gd name="connsiteX4" fmla="*/ 2495670 w 4071938"/>
              <a:gd name="connsiteY4" fmla="*/ 135802 h 812199"/>
              <a:gd name="connsiteX5" fmla="*/ 2982620 w 4071938"/>
              <a:gd name="connsiteY5" fmla="*/ 292964 h 812199"/>
              <a:gd name="connsiteX6" fmla="*/ 3617826 w 4071938"/>
              <a:gd name="connsiteY6" fmla="*/ 235814 h 812199"/>
              <a:gd name="connsiteX7" fmla="*/ 4071938 w 4071938"/>
              <a:gd name="connsiteY7" fmla="*/ 2452 h 812199"/>
              <a:gd name="connsiteX0" fmla="*/ 0 w 4168384"/>
              <a:gd name="connsiteY0" fmla="*/ 449892 h 678614"/>
              <a:gd name="connsiteX1" fmla="*/ 705329 w 4168384"/>
              <a:gd name="connsiteY1" fmla="*/ 340354 h 678614"/>
              <a:gd name="connsiteX2" fmla="*/ 1322660 w 4168384"/>
              <a:gd name="connsiteY2" fmla="*/ 678492 h 678614"/>
              <a:gd name="connsiteX3" fmla="*/ 2000370 w 4168384"/>
              <a:gd name="connsiteY3" fmla="*/ 297492 h 678614"/>
              <a:gd name="connsiteX4" fmla="*/ 2495670 w 4168384"/>
              <a:gd name="connsiteY4" fmla="*/ 2217 h 678614"/>
              <a:gd name="connsiteX5" fmla="*/ 2982620 w 4168384"/>
              <a:gd name="connsiteY5" fmla="*/ 159379 h 678614"/>
              <a:gd name="connsiteX6" fmla="*/ 3617826 w 4168384"/>
              <a:gd name="connsiteY6" fmla="*/ 102229 h 678614"/>
              <a:gd name="connsiteX7" fmla="*/ 4168384 w 4168384"/>
              <a:gd name="connsiteY7" fmla="*/ 202242 h 678614"/>
              <a:gd name="connsiteX0" fmla="*/ 0 w 4168384"/>
              <a:gd name="connsiteY0" fmla="*/ 449892 h 678614"/>
              <a:gd name="connsiteX1" fmla="*/ 705329 w 4168384"/>
              <a:gd name="connsiteY1" fmla="*/ 340354 h 678614"/>
              <a:gd name="connsiteX2" fmla="*/ 1322660 w 4168384"/>
              <a:gd name="connsiteY2" fmla="*/ 678492 h 678614"/>
              <a:gd name="connsiteX3" fmla="*/ 2000370 w 4168384"/>
              <a:gd name="connsiteY3" fmla="*/ 297492 h 678614"/>
              <a:gd name="connsiteX4" fmla="*/ 2495670 w 4168384"/>
              <a:gd name="connsiteY4" fmla="*/ 2217 h 678614"/>
              <a:gd name="connsiteX5" fmla="*/ 2982620 w 4168384"/>
              <a:gd name="connsiteY5" fmla="*/ 159379 h 678614"/>
              <a:gd name="connsiteX6" fmla="*/ 3617826 w 4168384"/>
              <a:gd name="connsiteY6" fmla="*/ 102229 h 678614"/>
              <a:gd name="connsiteX7" fmla="*/ 4168384 w 4168384"/>
              <a:gd name="connsiteY7" fmla="*/ 202242 h 678614"/>
              <a:gd name="connsiteX0" fmla="*/ 0 w 4145880"/>
              <a:gd name="connsiteY0" fmla="*/ 449892 h 678614"/>
              <a:gd name="connsiteX1" fmla="*/ 705329 w 4145880"/>
              <a:gd name="connsiteY1" fmla="*/ 340354 h 678614"/>
              <a:gd name="connsiteX2" fmla="*/ 1322660 w 4145880"/>
              <a:gd name="connsiteY2" fmla="*/ 678492 h 678614"/>
              <a:gd name="connsiteX3" fmla="*/ 2000370 w 4145880"/>
              <a:gd name="connsiteY3" fmla="*/ 297492 h 678614"/>
              <a:gd name="connsiteX4" fmla="*/ 2495670 w 4145880"/>
              <a:gd name="connsiteY4" fmla="*/ 2217 h 678614"/>
              <a:gd name="connsiteX5" fmla="*/ 2982620 w 4145880"/>
              <a:gd name="connsiteY5" fmla="*/ 159379 h 678614"/>
              <a:gd name="connsiteX6" fmla="*/ 3617826 w 4145880"/>
              <a:gd name="connsiteY6" fmla="*/ 102229 h 678614"/>
              <a:gd name="connsiteX7" fmla="*/ 4145880 w 4145880"/>
              <a:gd name="connsiteY7" fmla="*/ 180017 h 678614"/>
              <a:gd name="connsiteX0" fmla="*/ 0 w 4145880"/>
              <a:gd name="connsiteY0" fmla="*/ 448143 h 676865"/>
              <a:gd name="connsiteX1" fmla="*/ 705329 w 4145880"/>
              <a:gd name="connsiteY1" fmla="*/ 338605 h 676865"/>
              <a:gd name="connsiteX2" fmla="*/ 1322660 w 4145880"/>
              <a:gd name="connsiteY2" fmla="*/ 676743 h 676865"/>
              <a:gd name="connsiteX3" fmla="*/ 2000370 w 4145880"/>
              <a:gd name="connsiteY3" fmla="*/ 295743 h 676865"/>
              <a:gd name="connsiteX4" fmla="*/ 2495670 w 4145880"/>
              <a:gd name="connsiteY4" fmla="*/ 468 h 676865"/>
              <a:gd name="connsiteX5" fmla="*/ 2985835 w 4145880"/>
              <a:gd name="connsiteY5" fmla="*/ 224305 h 676865"/>
              <a:gd name="connsiteX6" fmla="*/ 3617826 w 4145880"/>
              <a:gd name="connsiteY6" fmla="*/ 100480 h 676865"/>
              <a:gd name="connsiteX7" fmla="*/ 4145880 w 4145880"/>
              <a:gd name="connsiteY7" fmla="*/ 178268 h 676865"/>
              <a:gd name="connsiteX0" fmla="*/ 0 w 4145880"/>
              <a:gd name="connsiteY0" fmla="*/ 448128 h 676850"/>
              <a:gd name="connsiteX1" fmla="*/ 705329 w 4145880"/>
              <a:gd name="connsiteY1" fmla="*/ 338590 h 676850"/>
              <a:gd name="connsiteX2" fmla="*/ 1322660 w 4145880"/>
              <a:gd name="connsiteY2" fmla="*/ 676728 h 676850"/>
              <a:gd name="connsiteX3" fmla="*/ 2000370 w 4145880"/>
              <a:gd name="connsiteY3" fmla="*/ 295728 h 676850"/>
              <a:gd name="connsiteX4" fmla="*/ 2495670 w 4145880"/>
              <a:gd name="connsiteY4" fmla="*/ 453 h 676850"/>
              <a:gd name="connsiteX5" fmla="*/ 2985835 w 4145880"/>
              <a:gd name="connsiteY5" fmla="*/ 224290 h 676850"/>
              <a:gd name="connsiteX6" fmla="*/ 3553528 w 4145880"/>
              <a:gd name="connsiteY6" fmla="*/ 52840 h 676850"/>
              <a:gd name="connsiteX7" fmla="*/ 4145880 w 4145880"/>
              <a:gd name="connsiteY7" fmla="*/ 178253 h 676850"/>
              <a:gd name="connsiteX0" fmla="*/ 0 w 4145880"/>
              <a:gd name="connsiteY0" fmla="*/ 448828 h 677428"/>
              <a:gd name="connsiteX1" fmla="*/ 705329 w 4145880"/>
              <a:gd name="connsiteY1" fmla="*/ 339290 h 677428"/>
              <a:gd name="connsiteX2" fmla="*/ 1322660 w 4145880"/>
              <a:gd name="connsiteY2" fmla="*/ 677428 h 677428"/>
              <a:gd name="connsiteX3" fmla="*/ 1830625 w 4145880"/>
              <a:gd name="connsiteY3" fmla="*/ 342148 h 677428"/>
              <a:gd name="connsiteX4" fmla="*/ 2495670 w 4145880"/>
              <a:gd name="connsiteY4" fmla="*/ 1153 h 677428"/>
              <a:gd name="connsiteX5" fmla="*/ 2985835 w 4145880"/>
              <a:gd name="connsiteY5" fmla="*/ 224990 h 677428"/>
              <a:gd name="connsiteX6" fmla="*/ 3553528 w 4145880"/>
              <a:gd name="connsiteY6" fmla="*/ 53540 h 677428"/>
              <a:gd name="connsiteX7" fmla="*/ 4145880 w 4145880"/>
              <a:gd name="connsiteY7" fmla="*/ 178953 h 677428"/>
              <a:gd name="connsiteX0" fmla="*/ 0 w 4145880"/>
              <a:gd name="connsiteY0" fmla="*/ 395548 h 624148"/>
              <a:gd name="connsiteX1" fmla="*/ 705329 w 4145880"/>
              <a:gd name="connsiteY1" fmla="*/ 286010 h 624148"/>
              <a:gd name="connsiteX2" fmla="*/ 1322660 w 4145880"/>
              <a:gd name="connsiteY2" fmla="*/ 624148 h 624148"/>
              <a:gd name="connsiteX3" fmla="*/ 1830625 w 4145880"/>
              <a:gd name="connsiteY3" fmla="*/ 288868 h 624148"/>
              <a:gd name="connsiteX4" fmla="*/ 2441660 w 4145880"/>
              <a:gd name="connsiteY4" fmla="*/ 107893 h 624148"/>
              <a:gd name="connsiteX5" fmla="*/ 2985835 w 4145880"/>
              <a:gd name="connsiteY5" fmla="*/ 171710 h 624148"/>
              <a:gd name="connsiteX6" fmla="*/ 3553528 w 4145880"/>
              <a:gd name="connsiteY6" fmla="*/ 260 h 624148"/>
              <a:gd name="connsiteX7" fmla="*/ 4145880 w 4145880"/>
              <a:gd name="connsiteY7" fmla="*/ 125673 h 624148"/>
              <a:gd name="connsiteX0" fmla="*/ 0 w 4145880"/>
              <a:gd name="connsiteY0" fmla="*/ 395548 h 624148"/>
              <a:gd name="connsiteX1" fmla="*/ 705329 w 4145880"/>
              <a:gd name="connsiteY1" fmla="*/ 286010 h 624148"/>
              <a:gd name="connsiteX2" fmla="*/ 1322660 w 4145880"/>
              <a:gd name="connsiteY2" fmla="*/ 624148 h 624148"/>
              <a:gd name="connsiteX3" fmla="*/ 1830625 w 4145880"/>
              <a:gd name="connsiteY3" fmla="*/ 288868 h 624148"/>
              <a:gd name="connsiteX4" fmla="*/ 2441660 w 4145880"/>
              <a:gd name="connsiteY4" fmla="*/ 107893 h 624148"/>
              <a:gd name="connsiteX5" fmla="*/ 2985835 w 4145880"/>
              <a:gd name="connsiteY5" fmla="*/ 171710 h 624148"/>
              <a:gd name="connsiteX6" fmla="*/ 3553528 w 4145880"/>
              <a:gd name="connsiteY6" fmla="*/ 260 h 624148"/>
              <a:gd name="connsiteX7" fmla="*/ 4145880 w 4145880"/>
              <a:gd name="connsiteY7" fmla="*/ 125673 h 624148"/>
              <a:gd name="connsiteX0" fmla="*/ 0 w 4039789"/>
              <a:gd name="connsiteY0" fmla="*/ 396769 h 625369"/>
              <a:gd name="connsiteX1" fmla="*/ 705329 w 4039789"/>
              <a:gd name="connsiteY1" fmla="*/ 287231 h 625369"/>
              <a:gd name="connsiteX2" fmla="*/ 1322660 w 4039789"/>
              <a:gd name="connsiteY2" fmla="*/ 625369 h 625369"/>
              <a:gd name="connsiteX3" fmla="*/ 1830625 w 4039789"/>
              <a:gd name="connsiteY3" fmla="*/ 290089 h 625369"/>
              <a:gd name="connsiteX4" fmla="*/ 2441660 w 4039789"/>
              <a:gd name="connsiteY4" fmla="*/ 109114 h 625369"/>
              <a:gd name="connsiteX5" fmla="*/ 2985835 w 4039789"/>
              <a:gd name="connsiteY5" fmla="*/ 172931 h 625369"/>
              <a:gd name="connsiteX6" fmla="*/ 3553528 w 4039789"/>
              <a:gd name="connsiteY6" fmla="*/ 1481 h 625369"/>
              <a:gd name="connsiteX7" fmla="*/ 4039789 w 4039789"/>
              <a:gd name="connsiteY7" fmla="*/ 50694 h 625369"/>
              <a:gd name="connsiteX0" fmla="*/ 0 w 4039789"/>
              <a:gd name="connsiteY0" fmla="*/ 395458 h 624058"/>
              <a:gd name="connsiteX1" fmla="*/ 705329 w 4039789"/>
              <a:gd name="connsiteY1" fmla="*/ 285920 h 624058"/>
              <a:gd name="connsiteX2" fmla="*/ 1322660 w 4039789"/>
              <a:gd name="connsiteY2" fmla="*/ 624058 h 624058"/>
              <a:gd name="connsiteX3" fmla="*/ 1830625 w 4039789"/>
              <a:gd name="connsiteY3" fmla="*/ 288778 h 624058"/>
              <a:gd name="connsiteX4" fmla="*/ 2441660 w 4039789"/>
              <a:gd name="connsiteY4" fmla="*/ 107803 h 624058"/>
              <a:gd name="connsiteX5" fmla="*/ 2985835 w 4039789"/>
              <a:gd name="connsiteY5" fmla="*/ 171620 h 624058"/>
              <a:gd name="connsiteX6" fmla="*/ 3553528 w 4039789"/>
              <a:gd name="connsiteY6" fmla="*/ 170 h 624058"/>
              <a:gd name="connsiteX7" fmla="*/ 4039789 w 4039789"/>
              <a:gd name="connsiteY7" fmla="*/ 173208 h 624058"/>
              <a:gd name="connsiteX0" fmla="*/ 0 w 4039789"/>
              <a:gd name="connsiteY0" fmla="*/ 399099 h 627699"/>
              <a:gd name="connsiteX1" fmla="*/ 705329 w 4039789"/>
              <a:gd name="connsiteY1" fmla="*/ 289561 h 627699"/>
              <a:gd name="connsiteX2" fmla="*/ 1322660 w 4039789"/>
              <a:gd name="connsiteY2" fmla="*/ 627699 h 627699"/>
              <a:gd name="connsiteX3" fmla="*/ 1830625 w 4039789"/>
              <a:gd name="connsiteY3" fmla="*/ 292419 h 627699"/>
              <a:gd name="connsiteX4" fmla="*/ 2441660 w 4039789"/>
              <a:gd name="connsiteY4" fmla="*/ 111444 h 627699"/>
              <a:gd name="connsiteX5" fmla="*/ 2985835 w 4039789"/>
              <a:gd name="connsiteY5" fmla="*/ 175261 h 627699"/>
              <a:gd name="connsiteX6" fmla="*/ 3553528 w 4039789"/>
              <a:gd name="connsiteY6" fmla="*/ 3811 h 627699"/>
              <a:gd name="connsiteX7" fmla="*/ 4039789 w 4039789"/>
              <a:gd name="connsiteY7" fmla="*/ 176849 h 627699"/>
              <a:gd name="connsiteX0" fmla="*/ 0 w 4039789"/>
              <a:gd name="connsiteY0" fmla="*/ 399099 h 627699"/>
              <a:gd name="connsiteX1" fmla="*/ 705329 w 4039789"/>
              <a:gd name="connsiteY1" fmla="*/ 289561 h 627699"/>
              <a:gd name="connsiteX2" fmla="*/ 1322660 w 4039789"/>
              <a:gd name="connsiteY2" fmla="*/ 627699 h 627699"/>
              <a:gd name="connsiteX3" fmla="*/ 1830625 w 4039789"/>
              <a:gd name="connsiteY3" fmla="*/ 292419 h 627699"/>
              <a:gd name="connsiteX4" fmla="*/ 2441660 w 4039789"/>
              <a:gd name="connsiteY4" fmla="*/ 111444 h 627699"/>
              <a:gd name="connsiteX5" fmla="*/ 2985835 w 4039789"/>
              <a:gd name="connsiteY5" fmla="*/ 175261 h 627699"/>
              <a:gd name="connsiteX6" fmla="*/ 3553528 w 4039789"/>
              <a:gd name="connsiteY6" fmla="*/ 3811 h 627699"/>
              <a:gd name="connsiteX7" fmla="*/ 4039789 w 4039789"/>
              <a:gd name="connsiteY7" fmla="*/ 176849 h 62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9789" h="627699">
                <a:moveTo>
                  <a:pt x="0" y="399099"/>
                </a:moveTo>
                <a:cubicBezTo>
                  <a:pt x="214312" y="445136"/>
                  <a:pt x="484886" y="251461"/>
                  <a:pt x="705329" y="289561"/>
                </a:cubicBezTo>
                <a:cubicBezTo>
                  <a:pt x="925772" y="327661"/>
                  <a:pt x="1135111" y="627223"/>
                  <a:pt x="1322660" y="627699"/>
                </a:cubicBezTo>
                <a:cubicBezTo>
                  <a:pt x="1510209" y="628175"/>
                  <a:pt x="1644125" y="378461"/>
                  <a:pt x="1830625" y="292419"/>
                </a:cubicBezTo>
                <a:cubicBezTo>
                  <a:pt x="2017125" y="206377"/>
                  <a:pt x="2241409" y="77630"/>
                  <a:pt x="2441660" y="111444"/>
                </a:cubicBezTo>
                <a:cubicBezTo>
                  <a:pt x="2641911" y="145258"/>
                  <a:pt x="2800524" y="193200"/>
                  <a:pt x="2985835" y="175261"/>
                </a:cubicBezTo>
                <a:cubicBezTo>
                  <a:pt x="3171146" y="157322"/>
                  <a:pt x="3307677" y="-28733"/>
                  <a:pt x="3553528" y="3811"/>
                </a:cubicBezTo>
                <a:cubicBezTo>
                  <a:pt x="3693287" y="41118"/>
                  <a:pt x="3958468" y="130812"/>
                  <a:pt x="4039789" y="176849"/>
                </a:cubicBezTo>
              </a:path>
            </a:pathLst>
          </a:custGeom>
          <a:noFill/>
          <a:ln w="381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9B2E9B3-7BD4-4CE2-A61B-D8DFABED9E36}"/>
              </a:ext>
            </a:extLst>
          </p:cNvPr>
          <p:cNvGrpSpPr/>
          <p:nvPr/>
        </p:nvGrpSpPr>
        <p:grpSpPr>
          <a:xfrm>
            <a:off x="11579828" y="2175695"/>
            <a:ext cx="608129" cy="1323737"/>
            <a:chOff x="9044669" y="2022459"/>
            <a:chExt cx="608129" cy="1323737"/>
          </a:xfrm>
        </p:grpSpPr>
        <p:sp>
          <p:nvSpPr>
            <p:cNvPr id="48" name="Rettangolo con angoli arrotondati 47">
              <a:extLst>
                <a:ext uri="{FF2B5EF4-FFF2-40B4-BE49-F238E27FC236}">
                  <a16:creationId xmlns:a16="http://schemas.microsoft.com/office/drawing/2014/main" id="{C3636959-AF9D-4459-87A9-434F370BBABB}"/>
                </a:ext>
              </a:extLst>
            </p:cNvPr>
            <p:cNvSpPr/>
            <p:nvPr/>
          </p:nvSpPr>
          <p:spPr>
            <a:xfrm>
              <a:off x="9044669" y="2113196"/>
              <a:ext cx="584776" cy="1233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AB9D7ABE-4794-420C-A65C-1AFB9F39D7B4}"/>
                </a:ext>
              </a:extLst>
            </p:cNvPr>
            <p:cNvSpPr txBox="1"/>
            <p:nvPr/>
          </p:nvSpPr>
          <p:spPr>
            <a:xfrm rot="16200000">
              <a:off x="8702857" y="2387625"/>
              <a:ext cx="13151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it-IT" altLang="it-IT" sz="1600" b="1" dirty="0">
                  <a:solidFill>
                    <a:prstClr val="black"/>
                  </a:solidFill>
                  <a:latin typeface="Titillium Web" panose="00000500000000000000" pitchFamily="2" charset="0"/>
                </a:rPr>
                <a:t>22 Dicembre 2027</a:t>
              </a:r>
            </a:p>
          </p:txBody>
        </p: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9692F103-236B-43C2-A9E5-1F6646E7F2D9}"/>
              </a:ext>
            </a:extLst>
          </p:cNvPr>
          <p:cNvGrpSpPr/>
          <p:nvPr/>
        </p:nvGrpSpPr>
        <p:grpSpPr>
          <a:xfrm>
            <a:off x="7651191" y="2480871"/>
            <a:ext cx="604816" cy="1111376"/>
            <a:chOff x="4062074" y="1973228"/>
            <a:chExt cx="604816" cy="1111376"/>
          </a:xfrm>
        </p:grpSpPr>
        <p:sp>
          <p:nvSpPr>
            <p:cNvPr id="52" name="Rettangolo con angoli arrotondati 51">
              <a:extLst>
                <a:ext uri="{FF2B5EF4-FFF2-40B4-BE49-F238E27FC236}">
                  <a16:creationId xmlns:a16="http://schemas.microsoft.com/office/drawing/2014/main" id="{7BF4C1B7-08CD-497C-963E-B7B06290B308}"/>
                </a:ext>
              </a:extLst>
            </p:cNvPr>
            <p:cNvSpPr/>
            <p:nvPr/>
          </p:nvSpPr>
          <p:spPr>
            <a:xfrm>
              <a:off x="4062074" y="2001722"/>
              <a:ext cx="493694" cy="1008000"/>
            </a:xfrm>
            <a:prstGeom prst="roundRect">
              <a:avLst>
                <a:gd name="adj" fmla="val 282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CasellaDiTesto 64">
              <a:extLst>
                <a:ext uri="{FF2B5EF4-FFF2-40B4-BE49-F238E27FC236}">
                  <a16:creationId xmlns:a16="http://schemas.microsoft.com/office/drawing/2014/main" id="{5EDB14B9-4420-482B-B3AC-F8F8F477D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818815" y="2236528"/>
              <a:ext cx="11113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it-IT" altLang="it-IT" sz="1600" b="1" dirty="0">
                  <a:solidFill>
                    <a:prstClr val="black"/>
                  </a:solidFill>
                  <a:latin typeface="Titillium Web" panose="00000500000000000000" pitchFamily="2" charset="0"/>
                </a:rPr>
                <a:t>30 Giugno 2020</a:t>
              </a:r>
            </a:p>
          </p:txBody>
        </p:sp>
      </p:grpSp>
      <p:sp>
        <p:nvSpPr>
          <p:cNvPr id="68" name="Goccia 67">
            <a:extLst>
              <a:ext uri="{FF2B5EF4-FFF2-40B4-BE49-F238E27FC236}">
                <a16:creationId xmlns:a16="http://schemas.microsoft.com/office/drawing/2014/main" id="{5B820C17-C23A-446F-AC4C-B4BCC17C038B}"/>
              </a:ext>
            </a:extLst>
          </p:cNvPr>
          <p:cNvSpPr/>
          <p:nvPr/>
        </p:nvSpPr>
        <p:spPr>
          <a:xfrm rot="18923444">
            <a:off x="8026224" y="4602078"/>
            <a:ext cx="1151187" cy="1188334"/>
          </a:xfrm>
          <a:prstGeom prst="teardrop">
            <a:avLst>
              <a:gd name="adj" fmla="val 146544"/>
            </a:avLst>
          </a:prstGeom>
          <a:solidFill>
            <a:srgbClr val="E5087E"/>
          </a:solidFill>
          <a:ln>
            <a:solidFill>
              <a:srgbClr val="E50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2" name="Rettangolo con angoli arrotondati 71">
            <a:extLst>
              <a:ext uri="{FF2B5EF4-FFF2-40B4-BE49-F238E27FC236}">
                <a16:creationId xmlns:a16="http://schemas.microsoft.com/office/drawing/2014/main" id="{AD630ADD-BF7D-4E4D-890D-FADE577A3A07}"/>
              </a:ext>
            </a:extLst>
          </p:cNvPr>
          <p:cNvSpPr/>
          <p:nvPr/>
        </p:nvSpPr>
        <p:spPr>
          <a:xfrm>
            <a:off x="8115817" y="4752957"/>
            <a:ext cx="972000" cy="972000"/>
          </a:xfrm>
          <a:prstGeom prst="roundRect">
            <a:avLst>
              <a:gd name="adj" fmla="val 495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F83D269-E494-4C98-ACE7-20D0922BBA04}"/>
              </a:ext>
            </a:extLst>
          </p:cNvPr>
          <p:cNvSpPr/>
          <p:nvPr/>
        </p:nvSpPr>
        <p:spPr>
          <a:xfrm>
            <a:off x="1066126" y="1972603"/>
            <a:ext cx="4418660" cy="175432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i="1" dirty="0">
                <a:solidFill>
                  <a:srgbClr val="7F7F7F"/>
                </a:solidFill>
                <a:latin typeface="Titillium Web" panose="00000500000000000000" pitchFamily="2" charset="0"/>
              </a:rPr>
              <a:t>Il </a:t>
            </a:r>
            <a:r>
              <a:rPr lang="it-IT" altLang="it-IT" b="1" i="1" dirty="0">
                <a:solidFill>
                  <a:srgbClr val="E5087E"/>
                </a:solidFill>
                <a:latin typeface="Titillium Web" panose="00000500000000000000" pitchFamily="2" charset="0"/>
              </a:rPr>
              <a:t>Deflusso Minimo Vitale (DMV) </a:t>
            </a:r>
            <a:r>
              <a:rPr lang="it-IT" altLang="it-IT" i="1" dirty="0">
                <a:solidFill>
                  <a:srgbClr val="7F7F7F"/>
                </a:solidFill>
                <a:latin typeface="Titillium Web" panose="00000500000000000000" pitchFamily="2" charset="0"/>
              </a:rPr>
              <a:t>è il deflusso che, in un corso d’acqua, deve essere presente a valle delle captazioni idriche al fine di mantenere vitali le condizioni di funzionalità e qualità degli ecosistemi interessati</a:t>
            </a:r>
            <a:endParaRPr lang="it-IT" altLang="it-IT" i="1" dirty="0">
              <a:latin typeface="Titillium Web" panose="00000500000000000000" pitchFamily="2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02E2CAB-70DF-4E06-A5B1-E302812C515B}"/>
              </a:ext>
            </a:extLst>
          </p:cNvPr>
          <p:cNvSpPr txBox="1"/>
          <p:nvPr/>
        </p:nvSpPr>
        <p:spPr>
          <a:xfrm>
            <a:off x="1280952" y="5587998"/>
            <a:ext cx="420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tillium Web" panose="00000500000000000000" pitchFamily="2" charset="0"/>
              </a:rPr>
              <a:t>Valutata coerenza discipline attuative Regionali con Delibera 4/2017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D940A39-C8E5-4041-9939-CD451BE3D30D}"/>
              </a:ext>
            </a:extLst>
          </p:cNvPr>
          <p:cNvSpPr txBox="1"/>
          <p:nvPr/>
        </p:nvSpPr>
        <p:spPr>
          <a:xfrm>
            <a:off x="1280952" y="4610336"/>
            <a:ext cx="427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tillium Web" panose="00000500000000000000" pitchFamily="2" charset="0"/>
              </a:rPr>
              <a:t>Valutata coerenza disciplina Distrettuale con il Decreto Direttoriale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C9127E0-756B-4EC9-9F73-9749B9EC0737}"/>
              </a:ext>
            </a:extLst>
          </p:cNvPr>
          <p:cNvSpPr txBox="1"/>
          <p:nvPr/>
        </p:nvSpPr>
        <p:spPr>
          <a:xfrm>
            <a:off x="349107" y="1194574"/>
            <a:ext cx="5417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tillium Web" panose="00000500000000000000" pitchFamily="2" charset="0"/>
              </a:rPr>
              <a:t>Deliberazione n. 7 del Comitato Istituzionale del 3 marzo 2004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FD500D55-3DED-483B-ACEC-3CA2EF7AA5F0}"/>
              </a:ext>
            </a:extLst>
          </p:cNvPr>
          <p:cNvSpPr/>
          <p:nvPr/>
        </p:nvSpPr>
        <p:spPr>
          <a:xfrm>
            <a:off x="7050475" y="1972603"/>
            <a:ext cx="4418660" cy="203132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i="1" dirty="0">
                <a:solidFill>
                  <a:srgbClr val="7F7F7F"/>
                </a:solidFill>
                <a:latin typeface="Titillium Web" panose="00000500000000000000" pitchFamily="2" charset="0"/>
              </a:rPr>
              <a:t>Il </a:t>
            </a:r>
            <a:r>
              <a:rPr lang="it-IT" altLang="it-IT" b="1" i="1" dirty="0">
                <a:solidFill>
                  <a:srgbClr val="E5087E"/>
                </a:solidFill>
                <a:latin typeface="Titillium Web" panose="00000500000000000000" pitchFamily="2" charset="0"/>
              </a:rPr>
              <a:t>deflusso ecologico (DE) </a:t>
            </a:r>
            <a:r>
              <a:rPr lang="it-IT" altLang="it-IT" i="1" dirty="0">
                <a:solidFill>
                  <a:srgbClr val="7F7F7F"/>
                </a:solidFill>
                <a:latin typeface="Titillium Web" panose="00000500000000000000" pitchFamily="2" charset="0"/>
              </a:rPr>
              <a:t>è il </a:t>
            </a:r>
            <a:r>
              <a:rPr lang="it-IT" altLang="it-IT" i="1" u="sng" dirty="0">
                <a:solidFill>
                  <a:srgbClr val="7F7F7F"/>
                </a:solidFill>
                <a:latin typeface="Titillium Web" panose="00000500000000000000" pitchFamily="2" charset="0"/>
              </a:rPr>
              <a:t>regime idrologico</a:t>
            </a:r>
            <a:r>
              <a:rPr lang="it-IT" altLang="it-IT" i="1" dirty="0">
                <a:solidFill>
                  <a:srgbClr val="7F7F7F"/>
                </a:solidFill>
                <a:latin typeface="Titillium Web" panose="00000500000000000000" pitchFamily="2" charset="0"/>
              </a:rPr>
              <a:t> che, in un tratto idraulicamente omogeneo di un corso d’acqua, appartenente ad un corpo idrico così come definito nei Piani di Gestione dei distretti idrografici, è conforme col raggiungimento degli obiettivi ambientali definiti ai sensi dell'art. 4 della DQA</a:t>
            </a:r>
            <a:endParaRPr lang="it-IT" altLang="it-IT" i="1" dirty="0">
              <a:latin typeface="Titillium Web" panose="00000500000000000000" pitchFamily="2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0EBBA52-7863-4F2B-A02F-EEF99654F55B}"/>
              </a:ext>
            </a:extLst>
          </p:cNvPr>
          <p:cNvSpPr txBox="1"/>
          <p:nvPr/>
        </p:nvSpPr>
        <p:spPr>
          <a:xfrm>
            <a:off x="6397227" y="1194574"/>
            <a:ext cx="5417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tillium Web" panose="00000500000000000000" pitchFamily="2" charset="0"/>
              </a:rPr>
              <a:t>Decreto Direttoriale 30/STA Deflussi Ecologici e Deliberazione CIP (</a:t>
            </a:r>
            <a:r>
              <a:rPr lang="it-IT" b="1" dirty="0" err="1">
                <a:latin typeface="Titillium Web" panose="00000500000000000000" pitchFamily="2" charset="0"/>
              </a:rPr>
              <a:t>AdBPo</a:t>
            </a:r>
            <a:r>
              <a:rPr lang="it-IT" b="1" dirty="0">
                <a:latin typeface="Titillium Web" panose="00000500000000000000" pitchFamily="2" charset="0"/>
              </a:rPr>
              <a:t>) n. 4/2017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C8456D8B-9506-4FBF-B819-215FF1E0642C}"/>
              </a:ext>
            </a:extLst>
          </p:cNvPr>
          <p:cNvSpPr/>
          <p:nvPr/>
        </p:nvSpPr>
        <p:spPr>
          <a:xfrm rot="16200000">
            <a:off x="5721896" y="4985505"/>
            <a:ext cx="745724" cy="889322"/>
          </a:xfrm>
          <a:prstGeom prst="downArrow">
            <a:avLst/>
          </a:prstGeom>
          <a:solidFill>
            <a:srgbClr val="36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5AB7FF-AD26-4C2A-BCAC-EEEF907092A7}"/>
              </a:ext>
            </a:extLst>
          </p:cNvPr>
          <p:cNvSpPr txBox="1"/>
          <p:nvPr/>
        </p:nvSpPr>
        <p:spPr>
          <a:xfrm>
            <a:off x="6632231" y="4791390"/>
            <a:ext cx="521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itillium Web" panose="00000500000000000000" pitchFamily="2" charset="0"/>
              </a:rPr>
              <a:t>Confermata coerenza </a:t>
            </a:r>
          </a:p>
          <a:p>
            <a:pPr algn="ctr"/>
            <a:r>
              <a:rPr lang="it-IT" sz="2400" b="1" dirty="0">
                <a:latin typeface="Titillium Web" panose="00000500000000000000" pitchFamily="2" charset="0"/>
              </a:rPr>
              <a:t>tra metodologia calcolo DMV e DE</a:t>
            </a:r>
          </a:p>
          <a:p>
            <a:pPr algn="ctr"/>
            <a:r>
              <a:rPr lang="it-IT" sz="2400" b="1" dirty="0">
                <a:latin typeface="Titillium Web" panose="00000500000000000000" pitchFamily="2" charset="0"/>
              </a:rPr>
              <a:t>nel distretto idrografico del fiume Po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0971EA1-F9EB-4F3F-A070-B965E01A3709}"/>
              </a:ext>
            </a:extLst>
          </p:cNvPr>
          <p:cNvSpPr/>
          <p:nvPr/>
        </p:nvSpPr>
        <p:spPr>
          <a:xfrm>
            <a:off x="-106680" y="0"/>
            <a:ext cx="12466320" cy="907525"/>
          </a:xfrm>
          <a:prstGeom prst="rect">
            <a:avLst/>
          </a:prstGeom>
          <a:solidFill>
            <a:srgbClr val="36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2DEC23B0-1888-448C-B0BD-4C111DE6487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4887"/>
            <a:ext cx="10717212" cy="541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t-IT" altLang="it-IT" sz="2800" b="1" dirty="0">
                <a:solidFill>
                  <a:schemeClr val="bg1"/>
                </a:solidFill>
                <a:latin typeface="Titillium Web" panose="00000500000000000000" pitchFamily="2" charset="0"/>
              </a:rPr>
              <a:t>Dal Deflusso Minimo Vitale al Deflusso Ecologico</a:t>
            </a:r>
          </a:p>
        </p:txBody>
      </p:sp>
      <p:pic>
        <p:nvPicPr>
          <p:cNvPr id="9" name="Elemento grafico 8" descr="Segno di spunta">
            <a:extLst>
              <a:ext uri="{FF2B5EF4-FFF2-40B4-BE49-F238E27FC236}">
                <a16:creationId xmlns:a16="http://schemas.microsoft.com/office/drawing/2014/main" id="{1A33B382-421E-452C-BB17-5DF21FBED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170" y="4430656"/>
            <a:ext cx="764455" cy="764455"/>
          </a:xfrm>
          <a:prstGeom prst="rect">
            <a:avLst/>
          </a:prstGeom>
        </p:spPr>
      </p:pic>
      <p:pic>
        <p:nvPicPr>
          <p:cNvPr id="21" name="Elemento grafico 20" descr="Segno di spunta">
            <a:extLst>
              <a:ext uri="{FF2B5EF4-FFF2-40B4-BE49-F238E27FC236}">
                <a16:creationId xmlns:a16="http://schemas.microsoft.com/office/drawing/2014/main" id="{AF79CCAB-D5E8-4DEA-916F-7A8E7A219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170" y="5430166"/>
            <a:ext cx="764455" cy="76445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C2A1021-B0B9-4AEC-AC09-D562912E56A9}"/>
              </a:ext>
            </a:extLst>
          </p:cNvPr>
          <p:cNvSpPr txBox="1"/>
          <p:nvPr/>
        </p:nvSpPr>
        <p:spPr>
          <a:xfrm>
            <a:off x="255849" y="1429075"/>
            <a:ext cx="810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b="1" i="1" dirty="0">
                <a:solidFill>
                  <a:srgbClr val="E5087E"/>
                </a:solidFill>
                <a:latin typeface="Titillium Web" panose="00000500000000000000" pitchFamily="2" charset="0"/>
              </a:rPr>
              <a:t>«</a:t>
            </a:r>
            <a:endParaRPr lang="it-IT" sz="1400" i="1" dirty="0">
              <a:latin typeface="Titillium Web" panose="00000500000000000000" pitchFamily="2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4A41222-BB0B-42B4-B522-0DAFEE370FFC}"/>
              </a:ext>
            </a:extLst>
          </p:cNvPr>
          <p:cNvSpPr txBox="1"/>
          <p:nvPr/>
        </p:nvSpPr>
        <p:spPr>
          <a:xfrm>
            <a:off x="6322600" y="1429075"/>
            <a:ext cx="810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b="1" i="1" dirty="0">
                <a:solidFill>
                  <a:srgbClr val="E5087E"/>
                </a:solidFill>
                <a:latin typeface="Titillium Web" panose="00000500000000000000" pitchFamily="2" charset="0"/>
              </a:rPr>
              <a:t>«</a:t>
            </a:r>
            <a:endParaRPr lang="it-IT" sz="1400" i="1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1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44C74E5-98CD-4E45-A426-41AF07BE3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010" y="6453188"/>
            <a:ext cx="293968" cy="2139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800"/>
              <a:t>     </a:t>
            </a:r>
          </a:p>
        </p:txBody>
      </p:sp>
      <p:sp>
        <p:nvSpPr>
          <p:cNvPr id="11267" name="Rectangle 10">
            <a:extLst>
              <a:ext uri="{FF2B5EF4-FFF2-40B4-BE49-F238E27FC236}">
                <a16:creationId xmlns:a16="http://schemas.microsoft.com/office/drawing/2014/main" id="{61036D61-9F5E-4606-9743-68D4B8889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848" y="3244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1268" name="Rectangle 11">
            <a:extLst>
              <a:ext uri="{FF2B5EF4-FFF2-40B4-BE49-F238E27FC236}">
                <a16:creationId xmlns:a16="http://schemas.microsoft.com/office/drawing/2014/main" id="{01211279-1042-49A6-AD69-D73E936C8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848" y="34602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1269" name="Immagine 2">
            <a:extLst>
              <a:ext uri="{FF2B5EF4-FFF2-40B4-BE49-F238E27FC236}">
                <a16:creationId xmlns:a16="http://schemas.microsoft.com/office/drawing/2014/main" id="{62853415-18F9-46DE-A78B-B1233D0AB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1"/>
          <a:stretch/>
        </p:blipFill>
        <p:spPr bwMode="auto">
          <a:xfrm>
            <a:off x="665515" y="2596706"/>
            <a:ext cx="3906485" cy="280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ttangolo 3">
            <a:extLst>
              <a:ext uri="{FF2B5EF4-FFF2-40B4-BE49-F238E27FC236}">
                <a16:creationId xmlns:a16="http://schemas.microsoft.com/office/drawing/2014/main" id="{C7A80E4D-3638-4A23-97C5-86B1A3D3B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548" y="1103843"/>
            <a:ext cx="64839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it-IT" sz="3200" b="1" dirty="0">
                <a:solidFill>
                  <a:srgbClr val="E5087E"/>
                </a:solidFill>
                <a:latin typeface="Titillium Web" panose="00000500000000000000" pitchFamily="2" charset="0"/>
              </a:rPr>
              <a:t>DE</a:t>
            </a:r>
            <a:r>
              <a:rPr lang="en-GB" altLang="it-IT" sz="2000" b="1" dirty="0">
                <a:solidFill>
                  <a:srgbClr val="E5087E"/>
                </a:solidFill>
                <a:latin typeface="Titillium Web" panose="00000500000000000000" pitchFamily="2" charset="0"/>
              </a:rPr>
              <a:t>  </a:t>
            </a:r>
            <a:r>
              <a:rPr lang="en-GB" altLang="it-IT" sz="2800" b="1" dirty="0">
                <a:solidFill>
                  <a:srgbClr val="E5087E"/>
                </a:solidFill>
                <a:latin typeface="Titillium Web" panose="00000500000000000000" pitchFamily="2" charset="0"/>
              </a:rPr>
              <a:t>=  k * </a:t>
            </a:r>
            <a:r>
              <a:rPr lang="en-GB" altLang="it-IT" sz="2800" b="1" dirty="0" err="1">
                <a:solidFill>
                  <a:srgbClr val="E5087E"/>
                </a:solidFill>
                <a:latin typeface="Titillium Web" panose="00000500000000000000" pitchFamily="2" charset="0"/>
              </a:rPr>
              <a:t>q</a:t>
            </a:r>
            <a:r>
              <a:rPr lang="en-GB" altLang="it-IT" sz="2800" b="1" baseline="-25000" dirty="0" err="1">
                <a:solidFill>
                  <a:srgbClr val="E5087E"/>
                </a:solidFill>
                <a:latin typeface="Titillium Web" panose="00000500000000000000" pitchFamily="2" charset="0"/>
              </a:rPr>
              <a:t>med_a</a:t>
            </a:r>
            <a:r>
              <a:rPr lang="en-GB" altLang="it-IT" sz="2800" b="1" baseline="-25000" dirty="0">
                <a:solidFill>
                  <a:srgbClr val="E5087E"/>
                </a:solidFill>
                <a:latin typeface="Titillium Web" panose="00000500000000000000" pitchFamily="2" charset="0"/>
              </a:rPr>
              <a:t> </a:t>
            </a:r>
            <a:r>
              <a:rPr lang="en-GB" altLang="it-IT" sz="2800" b="1" dirty="0">
                <a:solidFill>
                  <a:srgbClr val="E5087E"/>
                </a:solidFill>
                <a:latin typeface="Titillium Web" panose="00000500000000000000" pitchFamily="2" charset="0"/>
              </a:rPr>
              <a:t>* S * M * A* Z (N,Q,F) * T</a:t>
            </a:r>
            <a:endParaRPr lang="en-GB" altLang="it-IT" sz="2000" b="1" dirty="0">
              <a:solidFill>
                <a:srgbClr val="E5087E"/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Segno di addizione 10">
            <a:extLst>
              <a:ext uri="{FF2B5EF4-FFF2-40B4-BE49-F238E27FC236}">
                <a16:creationId xmlns:a16="http://schemas.microsoft.com/office/drawing/2014/main" id="{19F71ECE-814B-44F8-A818-139120EDBA09}"/>
              </a:ext>
            </a:extLst>
          </p:cNvPr>
          <p:cNvSpPr/>
          <p:nvPr/>
        </p:nvSpPr>
        <p:spPr bwMode="auto">
          <a:xfrm>
            <a:off x="3914385" y="4076700"/>
            <a:ext cx="107950" cy="215900"/>
          </a:xfrm>
          <a:prstGeom prst="mathPlu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cs typeface="Arial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A65D21D-3174-4F56-9EA8-01565AFBD4C9}"/>
              </a:ext>
            </a:extLst>
          </p:cNvPr>
          <p:cNvGrpSpPr/>
          <p:nvPr/>
        </p:nvGrpSpPr>
        <p:grpSpPr>
          <a:xfrm>
            <a:off x="8077082" y="1847322"/>
            <a:ext cx="3341579" cy="3483251"/>
            <a:chOff x="8094499" y="2363966"/>
            <a:chExt cx="3341579" cy="3483251"/>
          </a:xfrm>
        </p:grpSpPr>
        <p:pic>
          <p:nvPicPr>
            <p:cNvPr id="11273" name="Immagine 7">
              <a:extLst>
                <a:ext uri="{FF2B5EF4-FFF2-40B4-BE49-F238E27FC236}">
                  <a16:creationId xmlns:a16="http://schemas.microsoft.com/office/drawing/2014/main" id="{63B4E80E-F4CE-4E92-B3C6-9CB8C29A7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499" y="2363966"/>
              <a:ext cx="3341579" cy="348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Segno di addizione 11">
              <a:extLst>
                <a:ext uri="{FF2B5EF4-FFF2-40B4-BE49-F238E27FC236}">
                  <a16:creationId xmlns:a16="http://schemas.microsoft.com/office/drawing/2014/main" id="{AD7B2505-BDA9-4B93-AD89-025D9A304353}"/>
                </a:ext>
              </a:extLst>
            </p:cNvPr>
            <p:cNvSpPr/>
            <p:nvPr/>
          </p:nvSpPr>
          <p:spPr bwMode="auto">
            <a:xfrm>
              <a:off x="9453479" y="2442306"/>
              <a:ext cx="439457" cy="507649"/>
            </a:xfrm>
            <a:prstGeom prst="mathPlus">
              <a:avLst/>
            </a:prstGeom>
            <a:solidFill>
              <a:schemeClr val="accent3">
                <a:lumMod val="65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>
                <a:spcBef>
                  <a:spcPct val="3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 dirty="0">
                <a:cs typeface="Arial" charset="0"/>
              </a:endParaRPr>
            </a:p>
          </p:txBody>
        </p:sp>
      </p:grpSp>
      <p:sp>
        <p:nvSpPr>
          <p:cNvPr id="11276" name="Rettangolo 12">
            <a:extLst>
              <a:ext uri="{FF2B5EF4-FFF2-40B4-BE49-F238E27FC236}">
                <a16:creationId xmlns:a16="http://schemas.microsoft.com/office/drawing/2014/main" id="{09304A75-BF6A-4674-AB49-E1B9BA767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02" y="1160462"/>
            <a:ext cx="614871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822325">
              <a:tabLst>
                <a:tab pos="266700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266700" indent="-266700" defTabSz="822325">
              <a:tabLst>
                <a:tab pos="266700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defTabSz="822325">
              <a:tabLst>
                <a:tab pos="266700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defTabSz="822325">
              <a:tabLst>
                <a:tab pos="266700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defTabSz="822325">
              <a:tabLst>
                <a:tab pos="266700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lvl="1" indent="0">
              <a:spcBef>
                <a:spcPts val="175"/>
              </a:spcBef>
              <a:spcAft>
                <a:spcPts val="363"/>
              </a:spcAft>
            </a:pPr>
            <a:r>
              <a:rPr lang="it-IT" altLang="it-IT" sz="1800" dirty="0">
                <a:solidFill>
                  <a:srgbClr val="003366"/>
                </a:solidFill>
                <a:latin typeface="Titillium Web" panose="00000500000000000000" pitchFamily="2" charset="0"/>
                <a:ea typeface="ヒラギノ角ゴ ProN W3"/>
                <a:cs typeface="ヒラギノ角ゴ ProN W3"/>
                <a:sym typeface="Gill Sans"/>
              </a:rPr>
              <a:t>Ridurre l'inquinamento delle acque </a:t>
            </a:r>
          </a:p>
          <a:p>
            <a:pPr marL="0" lvl="1" indent="0">
              <a:spcBef>
                <a:spcPts val="175"/>
              </a:spcBef>
              <a:spcAft>
                <a:spcPts val="363"/>
              </a:spcAft>
            </a:pPr>
            <a:r>
              <a:rPr lang="it-IT" altLang="it-IT" sz="1800" dirty="0">
                <a:solidFill>
                  <a:srgbClr val="003366"/>
                </a:solidFill>
                <a:latin typeface="Titillium Web" panose="00000500000000000000" pitchFamily="2" charset="0"/>
                <a:ea typeface="ヒラギノ角ゴ ProN W3"/>
                <a:cs typeface="ヒラギノ角ゴ ProN W3"/>
                <a:sym typeface="Gill Sans"/>
              </a:rPr>
              <a:t>Aumentare la resilienza dei corpi idrici</a:t>
            </a:r>
          </a:p>
          <a:p>
            <a:pPr marL="0" lvl="1" indent="0">
              <a:spcBef>
                <a:spcPts val="175"/>
              </a:spcBef>
              <a:spcAft>
                <a:spcPts val="363"/>
              </a:spcAft>
            </a:pPr>
            <a:r>
              <a:rPr lang="it-IT" altLang="it-IT" sz="1800" dirty="0">
                <a:solidFill>
                  <a:srgbClr val="003366"/>
                </a:solidFill>
                <a:latin typeface="Titillium Web" panose="00000500000000000000" pitchFamily="2" charset="0"/>
                <a:ea typeface="ヒラギノ角ゴ ProN W3"/>
                <a:cs typeface="ヒラギノ角ゴ ProN W3"/>
                <a:sym typeface="Gill Sans"/>
              </a:rPr>
              <a:t>Arrestare la perdita della biodiversità</a:t>
            </a:r>
          </a:p>
          <a:p>
            <a:pPr marL="0" lvl="1" indent="0">
              <a:spcBef>
                <a:spcPts val="175"/>
              </a:spcBef>
              <a:spcAft>
                <a:spcPts val="363"/>
              </a:spcAft>
            </a:pPr>
            <a:r>
              <a:rPr lang="it-IT" altLang="it-IT" sz="1800" dirty="0">
                <a:solidFill>
                  <a:srgbClr val="003366"/>
                </a:solidFill>
                <a:latin typeface="Titillium Web" panose="00000500000000000000" pitchFamily="2" charset="0"/>
                <a:sym typeface="Gill Sans"/>
              </a:rPr>
              <a:t>Aumentare l'uso efficiente delle risorse idriche disponibili </a:t>
            </a:r>
            <a:endParaRPr lang="it-IT" altLang="it-IT" sz="1800" dirty="0">
              <a:solidFill>
                <a:srgbClr val="003366"/>
              </a:solidFill>
              <a:latin typeface="Titillium Web" panose="00000500000000000000" pitchFamily="2" charset="0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18" name="Rettangolo 7">
            <a:extLst>
              <a:ext uri="{FF2B5EF4-FFF2-40B4-BE49-F238E27FC236}">
                <a16:creationId xmlns:a16="http://schemas.microsoft.com/office/drawing/2014/main" id="{580BCC36-9E59-468C-8182-71AD4045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915" y="5453131"/>
            <a:ext cx="11800114" cy="13234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pitchFamily="-107" charset="-128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pitchFamily="-107" charset="-128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pitchFamily="-107" charset="-128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pitchFamily="-107" charset="-128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pitchFamily="-107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pitchFamily="-107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pitchFamily="-107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pitchFamily="-107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pitchFamily="-107" charset="-128"/>
                <a:sym typeface="Gill Sans" charset="0"/>
              </a:defRPr>
            </a:lvl9pPr>
          </a:lstStyle>
          <a:p>
            <a:pPr marL="0" indent="0">
              <a:defRPr/>
            </a:pPr>
            <a:r>
              <a:rPr lang="it-IT" altLang="it-IT" sz="1600" dirty="0">
                <a:solidFill>
                  <a:srgbClr val="E5087E"/>
                </a:solidFill>
                <a:latin typeface="Titillium Web" panose="00000500000000000000" pitchFamily="2" charset="0"/>
              </a:rPr>
              <a:t>1°livello - approccio speditivo</a:t>
            </a:r>
            <a:r>
              <a:rPr lang="it-IT" altLang="it-IT" sz="1600" dirty="0">
                <a:solidFill>
                  <a:srgbClr val="C00000"/>
                </a:solidFill>
                <a:latin typeface="Titillium Web" panose="00000500000000000000" pitchFamily="2" charset="0"/>
              </a:rPr>
              <a:t>: </a:t>
            </a:r>
            <a:r>
              <a:rPr lang="it-IT" altLang="it-IT" sz="1600" dirty="0">
                <a:solidFill>
                  <a:schemeClr val="tx1"/>
                </a:solidFill>
                <a:latin typeface="Titillium Web" panose="00000500000000000000" pitchFamily="2" charset="0"/>
              </a:rPr>
              <a:t>regola di calcolo del DE per garantire un approccio omogeneo a livello distrettuale.</a:t>
            </a:r>
          </a:p>
          <a:p>
            <a:pPr marL="2603500" indent="-2603500">
              <a:defRPr/>
            </a:pPr>
            <a:endParaRPr lang="it-IT" altLang="it-IT" sz="1600" dirty="0">
              <a:solidFill>
                <a:srgbClr val="E5087E"/>
              </a:solidFill>
              <a:latin typeface="Titillium Web" panose="00000500000000000000" pitchFamily="2" charset="0"/>
            </a:endParaRPr>
          </a:p>
          <a:p>
            <a:pPr marL="2603500" indent="-2603500">
              <a:defRPr/>
            </a:pPr>
            <a:r>
              <a:rPr lang="it-IT" altLang="it-IT" sz="1600" dirty="0">
                <a:solidFill>
                  <a:srgbClr val="E5087E"/>
                </a:solidFill>
                <a:latin typeface="Titillium Web" panose="00000500000000000000" pitchFamily="2" charset="0"/>
              </a:rPr>
              <a:t>2°livello - approccio evoluto: </a:t>
            </a:r>
            <a:r>
              <a:rPr lang="it-IT" altLang="it-IT" sz="1600" dirty="0">
                <a:solidFill>
                  <a:schemeClr val="tx1"/>
                </a:solidFill>
                <a:latin typeface="Titillium Web" panose="00000500000000000000" pitchFamily="2" charset="0"/>
              </a:rPr>
              <a:t>regole coerenti con la regola di 1°livello, definite attraverso approfondimenti sito-specifici e/o a sperimentazioni, per tenere conto degli elementi non sistematizzabili a livello distrettuale. </a:t>
            </a:r>
          </a:p>
          <a:p>
            <a:pPr marL="2603500" indent="-2603500">
              <a:defRPr/>
            </a:pPr>
            <a:r>
              <a:rPr lang="it-IT" altLang="it-IT" sz="1600" b="1" dirty="0">
                <a:solidFill>
                  <a:schemeClr val="tx1"/>
                </a:solidFill>
                <a:latin typeface="Titillium Web" panose="00000500000000000000" pitchFamily="2" charset="0"/>
              </a:rPr>
              <a:t>	Opportunità da sfruttare da parte degli utilizzatori e delle Regioni </a:t>
            </a:r>
            <a:r>
              <a:rPr lang="it-IT" altLang="it-IT" sz="1600" dirty="0">
                <a:solidFill>
                  <a:schemeClr val="tx1"/>
                </a:solidFill>
                <a:latin typeface="Titillium Web" panose="00000500000000000000" pitchFamily="2" charset="0"/>
              </a:rPr>
              <a:t>per il futuro</a:t>
            </a:r>
            <a:endParaRPr lang="it-IT" altLang="it-IT" sz="1600" b="1" dirty="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329AD94-4D5A-4216-978A-28F9089C6020}"/>
              </a:ext>
            </a:extLst>
          </p:cNvPr>
          <p:cNvSpPr/>
          <p:nvPr/>
        </p:nvSpPr>
        <p:spPr>
          <a:xfrm>
            <a:off x="-106680" y="0"/>
            <a:ext cx="12466320" cy="907525"/>
          </a:xfrm>
          <a:prstGeom prst="rect">
            <a:avLst/>
          </a:prstGeom>
          <a:solidFill>
            <a:srgbClr val="36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2EC8FF21-5929-4C80-A2BF-443BBB25EF8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4887"/>
            <a:ext cx="10717212" cy="541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t-IT" altLang="it-IT" sz="2800" b="1" dirty="0">
                <a:solidFill>
                  <a:schemeClr val="bg1"/>
                </a:solidFill>
                <a:latin typeface="Titillium Web" panose="00000500000000000000" pitchFamily="2" charset="0"/>
              </a:rPr>
              <a:t>Deflusso ecologico nel Distretto del Po</a:t>
            </a:r>
          </a:p>
        </p:txBody>
      </p:sp>
      <p:pic>
        <p:nvPicPr>
          <p:cNvPr id="7" name="Elemento grafico 6" descr="Segno di spunta">
            <a:extLst>
              <a:ext uri="{FF2B5EF4-FFF2-40B4-BE49-F238E27FC236}">
                <a16:creationId xmlns:a16="http://schemas.microsoft.com/office/drawing/2014/main" id="{1B103C57-61B5-40DA-A522-D8E7BC9DE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915" y="1025860"/>
            <a:ext cx="457200" cy="457200"/>
          </a:xfrm>
          <a:prstGeom prst="rect">
            <a:avLst/>
          </a:prstGeom>
        </p:spPr>
      </p:pic>
      <p:pic>
        <p:nvPicPr>
          <p:cNvPr id="20" name="Elemento grafico 19" descr="Segno di spunta">
            <a:extLst>
              <a:ext uri="{FF2B5EF4-FFF2-40B4-BE49-F238E27FC236}">
                <a16:creationId xmlns:a16="http://schemas.microsoft.com/office/drawing/2014/main" id="{2AC6C5DF-B7BD-40F1-8826-2CFB8DBD8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915" y="1382035"/>
            <a:ext cx="457200" cy="457200"/>
          </a:xfrm>
          <a:prstGeom prst="rect">
            <a:avLst/>
          </a:prstGeom>
        </p:spPr>
      </p:pic>
      <p:pic>
        <p:nvPicPr>
          <p:cNvPr id="21" name="Elemento grafico 20" descr="Segno di spunta">
            <a:extLst>
              <a:ext uri="{FF2B5EF4-FFF2-40B4-BE49-F238E27FC236}">
                <a16:creationId xmlns:a16="http://schemas.microsoft.com/office/drawing/2014/main" id="{0AF7C0C7-B4A4-452E-A3E6-07FC33128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915" y="1729791"/>
            <a:ext cx="457200" cy="457200"/>
          </a:xfrm>
          <a:prstGeom prst="rect">
            <a:avLst/>
          </a:prstGeom>
        </p:spPr>
      </p:pic>
      <p:pic>
        <p:nvPicPr>
          <p:cNvPr id="22" name="Elemento grafico 21" descr="Segno di spunta">
            <a:extLst>
              <a:ext uri="{FF2B5EF4-FFF2-40B4-BE49-F238E27FC236}">
                <a16:creationId xmlns:a16="http://schemas.microsoft.com/office/drawing/2014/main" id="{4CD23513-0502-4DD1-AF45-3B35A889D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915" y="2086805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10033D4E-DFD9-4846-A5C9-C1AFA29C0DE8}"/>
              </a:ext>
            </a:extLst>
          </p:cNvPr>
          <p:cNvSpPr/>
          <p:nvPr/>
        </p:nvSpPr>
        <p:spPr>
          <a:xfrm>
            <a:off x="-106680" y="0"/>
            <a:ext cx="12466320" cy="907525"/>
          </a:xfrm>
          <a:prstGeom prst="rect">
            <a:avLst/>
          </a:prstGeom>
          <a:solidFill>
            <a:srgbClr val="36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1589189-715D-4FA6-B659-3B03DEB90A5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4887"/>
            <a:ext cx="10717212" cy="541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t-IT" altLang="it-IT" sz="2800" b="1" dirty="0">
                <a:solidFill>
                  <a:schemeClr val="bg1"/>
                </a:solidFill>
                <a:latin typeface="Titillium Web" panose="00000500000000000000" pitchFamily="2" charset="0"/>
              </a:rPr>
              <a:t>Opzioni DQA a valle di un prelievo esistente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E729FB-EFB4-4EFC-8733-F82DC5264723}"/>
              </a:ext>
            </a:extLst>
          </p:cNvPr>
          <p:cNvSpPr txBox="1"/>
          <p:nvPr/>
        </p:nvSpPr>
        <p:spPr>
          <a:xfrm>
            <a:off x="3773715" y="1030586"/>
            <a:ext cx="788915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u="sng" dirty="0">
                <a:solidFill>
                  <a:srgbClr val="E5087E"/>
                </a:solidFill>
                <a:latin typeface="Titillium Web" panose="00000500000000000000" pitchFamily="2" charset="0"/>
              </a:rPr>
              <a:t>Corpo idrico naturale</a:t>
            </a:r>
            <a:r>
              <a:rPr lang="it-IT" sz="1600" dirty="0">
                <a:latin typeface="Titillium Web" panose="00000500000000000000" pitchFamily="2" charset="0"/>
              </a:rPr>
              <a:t>:</a:t>
            </a:r>
            <a:r>
              <a:rPr lang="it-IT" sz="1600" dirty="0">
                <a:solidFill>
                  <a:srgbClr val="E5087E"/>
                </a:solidFill>
                <a:latin typeface="Titillium Web" panose="00000500000000000000" pitchFamily="2" charset="0"/>
              </a:rPr>
              <a:t> </a:t>
            </a:r>
            <a:r>
              <a:rPr lang="it-IT" sz="1600" dirty="0">
                <a:latin typeface="Titillium Web" panose="00000500000000000000" pitchFamily="2" charset="0"/>
              </a:rPr>
              <a:t>definizione del deflusso ecologico in funzione dello </a:t>
            </a:r>
            <a:r>
              <a:rPr lang="it-IT" sz="1600" b="1" dirty="0">
                <a:latin typeface="Titillium Web" panose="00000500000000000000" pitchFamily="2" charset="0"/>
              </a:rPr>
              <a:t>stato ecologico</a:t>
            </a:r>
            <a:r>
              <a:rPr lang="it-IT" sz="1600" dirty="0">
                <a:latin typeface="Titillium Web" panose="00000500000000000000" pitchFamily="2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500" b="1" dirty="0">
                <a:latin typeface="Titillium Web" panose="00000500000000000000" pitchFamily="2" charset="0"/>
              </a:rPr>
              <a:t>Deroga agli obiettivi ambientali</a:t>
            </a:r>
            <a:r>
              <a:rPr lang="it-IT" sz="1500" dirty="0">
                <a:latin typeface="Titillium Web" panose="00000500000000000000" pitchFamily="2" charset="0"/>
              </a:rPr>
              <a:t>, art. 4.5 DQA (Regioni su indirizzo di AdBPo) – possibilità di conseguire </a:t>
            </a:r>
            <a:r>
              <a:rPr lang="it-IT" sz="1500" u="sng" dirty="0">
                <a:latin typeface="Titillium Web" panose="00000500000000000000" pitchFamily="2" charset="0"/>
              </a:rPr>
              <a:t>obiettivi meno rigorosi </a:t>
            </a:r>
            <a:r>
              <a:rPr lang="it-IT" sz="1500" dirty="0">
                <a:latin typeface="Titillium Web" panose="00000500000000000000" pitchFamily="2" charset="0"/>
              </a:rPr>
              <a:t>(obiettivo buono non raggiungibile o esageratamente oneroso)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500" b="1" dirty="0">
                <a:latin typeface="Titillium Web" panose="00000500000000000000" pitchFamily="2" charset="0"/>
              </a:rPr>
              <a:t>Deroga temporanea agli obiettivi ambientali</a:t>
            </a:r>
            <a:r>
              <a:rPr lang="it-IT" sz="1500" dirty="0">
                <a:latin typeface="Titillium Web" panose="00000500000000000000" pitchFamily="2" charset="0"/>
              </a:rPr>
              <a:t>, art. 4.6 DQA (Regioni su indirizzo di AdBPo) – possibilità di </a:t>
            </a:r>
            <a:r>
              <a:rPr lang="it-IT" sz="1500" u="sng" dirty="0">
                <a:latin typeface="Titillium Web" panose="00000500000000000000" pitchFamily="2" charset="0"/>
              </a:rPr>
              <a:t>temporaneo deterioramento </a:t>
            </a:r>
            <a:r>
              <a:rPr lang="it-IT" sz="1500" dirty="0">
                <a:latin typeface="Titillium Web" panose="00000500000000000000" pitchFamily="2" charset="0"/>
              </a:rPr>
              <a:t>dello stato per </a:t>
            </a:r>
            <a:r>
              <a:rPr lang="it-IT" sz="1500" u="sng" dirty="0">
                <a:latin typeface="Titillium Web" panose="00000500000000000000" pitchFamily="2" charset="0"/>
              </a:rPr>
              <a:t>circostanze naturali o di forza maggiore e ragionevolmente imprevedibili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500" b="1" dirty="0">
                <a:latin typeface="Titillium Web" panose="00000500000000000000" pitchFamily="2" charset="0"/>
              </a:rPr>
              <a:t>Deroghe temporanee al deflusso ecologico </a:t>
            </a:r>
            <a:r>
              <a:rPr lang="it-IT" sz="1500" dirty="0">
                <a:latin typeface="Titillium Web" panose="00000500000000000000" pitchFamily="2" charset="0"/>
              </a:rPr>
              <a:t>(Regioni, in funzione della severità idrica definita dall’Osservatorio permanente sugli Utilizzi idrici)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500" b="1" dirty="0">
                <a:latin typeface="Titillium Web" panose="00000500000000000000" pitchFamily="2" charset="0"/>
              </a:rPr>
              <a:t>Casi particolari </a:t>
            </a:r>
            <a:r>
              <a:rPr lang="it-IT" sz="1500" dirty="0">
                <a:latin typeface="Titillium Web" panose="00000500000000000000" pitchFamily="2" charset="0"/>
              </a:rPr>
              <a:t>(Regioni)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D568A5C-9BBE-4C81-A0EC-EBFA245DD34D}"/>
              </a:ext>
            </a:extLst>
          </p:cNvPr>
          <p:cNvSpPr txBox="1"/>
          <p:nvPr/>
        </p:nvSpPr>
        <p:spPr>
          <a:xfrm>
            <a:off x="3773714" y="3687396"/>
            <a:ext cx="788915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u="sng" dirty="0">
                <a:solidFill>
                  <a:srgbClr val="E5087E"/>
                </a:solidFill>
                <a:latin typeface="Titillium Web" panose="00000500000000000000" pitchFamily="2" charset="0"/>
              </a:rPr>
              <a:t>Corpo idrico fortemente modificato</a:t>
            </a:r>
            <a:r>
              <a:rPr lang="it-IT" sz="1600" dirty="0">
                <a:latin typeface="Titillium Web" panose="00000500000000000000" pitchFamily="2" charset="0"/>
              </a:rPr>
              <a:t>: definizione del deflusso ecologico in funzione del </a:t>
            </a:r>
            <a:r>
              <a:rPr lang="it-IT" sz="1600" b="1" dirty="0">
                <a:latin typeface="Titillium Web" panose="00000500000000000000" pitchFamily="2" charset="0"/>
              </a:rPr>
              <a:t>potenziale ecologico</a:t>
            </a:r>
            <a:r>
              <a:rPr lang="it-IT" sz="1600" dirty="0">
                <a:latin typeface="Titillium Web" panose="00000500000000000000" pitchFamily="2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500" b="1" dirty="0">
                <a:latin typeface="Titillium Web" panose="00000500000000000000" pitchFamily="2" charset="0"/>
              </a:rPr>
              <a:t>Deroga agli obiettivi ambientali</a:t>
            </a:r>
            <a:r>
              <a:rPr lang="it-IT" sz="1500" dirty="0">
                <a:latin typeface="Titillium Web" panose="00000500000000000000" pitchFamily="2" charset="0"/>
              </a:rPr>
              <a:t>, art. 4.5 DQA (Regioni su indirizzo di AdBPo) – possibilità di conseguire </a:t>
            </a:r>
            <a:r>
              <a:rPr lang="it-IT" sz="1500" u="sng" dirty="0">
                <a:latin typeface="Titillium Web" panose="00000500000000000000" pitchFamily="2" charset="0"/>
              </a:rPr>
              <a:t>obiettivi meno rigorosi </a:t>
            </a:r>
            <a:r>
              <a:rPr lang="it-IT" sz="1500" dirty="0">
                <a:latin typeface="Titillium Web" panose="00000500000000000000" pitchFamily="2" charset="0"/>
              </a:rPr>
              <a:t>(obiettivo buono non raggiungibile o esageratamente oneroso)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500" b="1" dirty="0">
                <a:latin typeface="Titillium Web" panose="00000500000000000000" pitchFamily="2" charset="0"/>
              </a:rPr>
              <a:t>Deroga temporanea agli obiettivi ambientali</a:t>
            </a:r>
            <a:r>
              <a:rPr lang="it-IT" sz="1500" dirty="0">
                <a:latin typeface="Titillium Web" panose="00000500000000000000" pitchFamily="2" charset="0"/>
              </a:rPr>
              <a:t>, art. 4.6 DQA (Regioni su indirizzo di AdBPo) – possibilità di </a:t>
            </a:r>
            <a:r>
              <a:rPr lang="it-IT" sz="1500" u="sng" dirty="0">
                <a:latin typeface="Titillium Web" panose="00000500000000000000" pitchFamily="2" charset="0"/>
              </a:rPr>
              <a:t>temporaneo deterioramento </a:t>
            </a:r>
            <a:r>
              <a:rPr lang="it-IT" sz="1500" dirty="0">
                <a:latin typeface="Titillium Web" panose="00000500000000000000" pitchFamily="2" charset="0"/>
              </a:rPr>
              <a:t>dello stato per </a:t>
            </a:r>
            <a:r>
              <a:rPr lang="it-IT" sz="1500" u="sng" dirty="0">
                <a:latin typeface="Titillium Web" panose="00000500000000000000" pitchFamily="2" charset="0"/>
              </a:rPr>
              <a:t>circostanze naturali o di forza maggiore e ragionevolmente imprevedibili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500" b="1" dirty="0">
                <a:latin typeface="Titillium Web" panose="00000500000000000000" pitchFamily="2" charset="0"/>
              </a:rPr>
              <a:t>Deroghe temporanee al deflusso ecologico </a:t>
            </a:r>
            <a:r>
              <a:rPr lang="it-IT" sz="1500" dirty="0">
                <a:latin typeface="Titillium Web" panose="00000500000000000000" pitchFamily="2" charset="0"/>
              </a:rPr>
              <a:t>(Regioni, in funzione della severità idrica definita dall’Osservatorio permanente sugli Utilizzi idrici)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BD7775B-9B95-4105-897B-217A7BF7708B}"/>
              </a:ext>
            </a:extLst>
          </p:cNvPr>
          <p:cNvSpPr txBox="1"/>
          <p:nvPr/>
        </p:nvSpPr>
        <p:spPr>
          <a:xfrm>
            <a:off x="3773715" y="6122317"/>
            <a:ext cx="78891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u="sng" dirty="0">
                <a:solidFill>
                  <a:srgbClr val="E5087E"/>
                </a:solidFill>
                <a:latin typeface="Titillium Web" panose="00000500000000000000" pitchFamily="2" charset="0"/>
              </a:rPr>
              <a:t>Corpo idrico artificiale</a:t>
            </a:r>
            <a:r>
              <a:rPr lang="it-IT" sz="1600" dirty="0">
                <a:latin typeface="Titillium Web" panose="00000500000000000000" pitchFamily="2" charset="0"/>
              </a:rPr>
              <a:t>: </a:t>
            </a:r>
            <a:r>
              <a:rPr lang="it-IT" sz="1500" b="1" dirty="0">
                <a:latin typeface="Titillium Web" panose="00000500000000000000" pitchFamily="2" charset="0"/>
              </a:rPr>
              <a:t>non</a:t>
            </a:r>
            <a:r>
              <a:rPr lang="it-IT" sz="1500" dirty="0">
                <a:latin typeface="Titillium Web" panose="00000500000000000000" pitchFamily="2" charset="0"/>
              </a:rPr>
              <a:t> si applica il deflusso ecologico, ma è possibile prevedere la definizione di valori minimi di portata da garantire a valle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CCEDB97-2D8A-4C11-B22D-C91603B1897A}"/>
              </a:ext>
            </a:extLst>
          </p:cNvPr>
          <p:cNvSpPr txBox="1"/>
          <p:nvPr/>
        </p:nvSpPr>
        <p:spPr>
          <a:xfrm>
            <a:off x="152400" y="852253"/>
            <a:ext cx="1778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8800" b="1" i="0" u="sng" strike="noStrike" kern="1200" cap="none" spc="0" normalizeH="0" baseline="0" noProof="0" dirty="0">
                <a:ln>
                  <a:noFill/>
                </a:ln>
                <a:solidFill>
                  <a:srgbClr val="E508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tillium Web" panose="00000500000000000000" pitchFamily="2" charset="0"/>
              </a:rPr>
              <a:t>SE:</a:t>
            </a:r>
            <a:endParaRPr lang="it-IT" sz="9600" dirty="0">
              <a:solidFill>
                <a:srgbClr val="E508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8E3F37BA-8491-422D-8828-523ABA475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1472665"/>
            <a:ext cx="4153088" cy="54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4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8BF8F7BC-3E51-4B8D-A4F1-6B10813C4A42}"/>
              </a:ext>
            </a:extLst>
          </p:cNvPr>
          <p:cNvSpPr/>
          <p:nvPr/>
        </p:nvSpPr>
        <p:spPr>
          <a:xfrm>
            <a:off x="239416" y="3583827"/>
            <a:ext cx="11749384" cy="2194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942C021-261C-4A40-BC74-A565583481D4}"/>
              </a:ext>
            </a:extLst>
          </p:cNvPr>
          <p:cNvSpPr/>
          <p:nvPr/>
        </p:nvSpPr>
        <p:spPr>
          <a:xfrm>
            <a:off x="239416" y="1081059"/>
            <a:ext cx="11749384" cy="23962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873FDD80-E151-4B98-928D-F9696CDF6B75}"/>
              </a:ext>
            </a:extLst>
          </p:cNvPr>
          <p:cNvSpPr/>
          <p:nvPr/>
        </p:nvSpPr>
        <p:spPr>
          <a:xfrm>
            <a:off x="6096000" y="1418114"/>
            <a:ext cx="5697211" cy="1764591"/>
          </a:xfrm>
          <a:prstGeom prst="roundRect">
            <a:avLst/>
          </a:prstGeom>
          <a:solidFill>
            <a:srgbClr val="FFC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21" name="Rettangolo 10">
            <a:extLst>
              <a:ext uri="{FF2B5EF4-FFF2-40B4-BE49-F238E27FC236}">
                <a16:creationId xmlns:a16="http://schemas.microsoft.com/office/drawing/2014/main" id="{2041F5CB-F002-4FDF-9537-4665F1B75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16" y="3592214"/>
            <a:ext cx="5251296" cy="21544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it-IT" altLang="it-IT" sz="1600" b="1" dirty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sym typeface="Gill Sans"/>
              </a:rPr>
              <a:t>Casi particolari (art.8 deliberazione)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</a:pPr>
            <a:endParaRPr lang="it-IT" altLang="it-IT" sz="600" b="1" dirty="0">
              <a:solidFill>
                <a:schemeClr val="tx1"/>
              </a:solidFill>
              <a:latin typeface="Titillium Web" panose="00000500000000000000" pitchFamily="2" charset="0"/>
              <a:ea typeface="+mn-ea"/>
              <a:sym typeface="Gill Sans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600" dirty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sym typeface="Gill Sans"/>
              </a:rPr>
              <a:t>Casi in cui il DE segue una regola diversa da quella individuata alla scala di distretto in quanto non applicabile/priva di senso, o per la salvaguardia di usi particolari/prioritari (es. prelievi da sorgenti, usi marginali, prelievi effettuati utilizzando “canali storici” , derivazioni ad uso potabile o igienico dove risulti impossibile allacciarsi alla rete pubblica, ecc.).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7AB56DA-CFFF-4149-8D91-172158F6B33A}"/>
              </a:ext>
            </a:extLst>
          </p:cNvPr>
          <p:cNvSpPr txBox="1">
            <a:spLocks/>
          </p:cNvSpPr>
          <p:nvPr/>
        </p:nvSpPr>
        <p:spPr>
          <a:xfrm>
            <a:off x="6952787" y="3788879"/>
            <a:ext cx="4637077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b="1" dirty="0">
                <a:latin typeface="Titillium Web" panose="00000500000000000000" pitchFamily="2" charset="0"/>
              </a:rPr>
              <a:t>Non</a:t>
            </a:r>
            <a:r>
              <a:rPr lang="it-IT" sz="1600" dirty="0">
                <a:latin typeface="Titillium Web" panose="00000500000000000000" pitchFamily="2" charset="0"/>
              </a:rPr>
              <a:t> sono vere e proprie deroghe alla regola, ma possibilità di definire una regola diversa.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3A82F7D1-96C9-4843-8EDD-CF1340F084C4}"/>
              </a:ext>
            </a:extLst>
          </p:cNvPr>
          <p:cNvSpPr txBox="1">
            <a:spLocks/>
          </p:cNvSpPr>
          <p:nvPr/>
        </p:nvSpPr>
        <p:spPr>
          <a:xfrm>
            <a:off x="6942803" y="4419383"/>
            <a:ext cx="4704474" cy="678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b="1" dirty="0">
                <a:latin typeface="Titillium Web" panose="00000500000000000000" pitchFamily="2" charset="0"/>
              </a:rPr>
              <a:t>Non</a:t>
            </a:r>
            <a:r>
              <a:rPr lang="it-IT" sz="1600" dirty="0">
                <a:latin typeface="Titillium Web" panose="00000500000000000000" pitchFamily="2" charset="0"/>
              </a:rPr>
              <a:t> dipendono dal livello di severità idrica in atto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21306C0-A8D8-428F-A373-09092821C685}"/>
              </a:ext>
            </a:extLst>
          </p:cNvPr>
          <p:cNvSpPr txBox="1">
            <a:spLocks/>
          </p:cNvSpPr>
          <p:nvPr/>
        </p:nvSpPr>
        <p:spPr>
          <a:xfrm>
            <a:off x="6937032" y="4825387"/>
            <a:ext cx="4710245" cy="678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b="1" dirty="0">
                <a:latin typeface="Titillium Web" panose="00000500000000000000" pitchFamily="2" charset="0"/>
              </a:rPr>
              <a:t>Non</a:t>
            </a:r>
            <a:r>
              <a:rPr lang="it-IT" sz="1600" dirty="0">
                <a:latin typeface="Titillium Web" panose="00000500000000000000" pitchFamily="2" charset="0"/>
              </a:rPr>
              <a:t> sono temporanee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5C9C284B-C990-4F86-BF2B-B1B7933BEDD5}"/>
              </a:ext>
            </a:extLst>
          </p:cNvPr>
          <p:cNvSpPr/>
          <p:nvPr/>
        </p:nvSpPr>
        <p:spPr>
          <a:xfrm rot="16200000">
            <a:off x="6443379" y="4072774"/>
            <a:ext cx="252000" cy="395685"/>
          </a:xfrm>
          <a:prstGeom prst="downArrow">
            <a:avLst/>
          </a:prstGeom>
          <a:solidFill>
            <a:srgbClr val="36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956337DA-66E5-4B9D-808C-4F4A5FD8D8B1}"/>
              </a:ext>
            </a:extLst>
          </p:cNvPr>
          <p:cNvSpPr/>
          <p:nvPr/>
        </p:nvSpPr>
        <p:spPr>
          <a:xfrm rot="16200000">
            <a:off x="6443376" y="4966665"/>
            <a:ext cx="252000" cy="395685"/>
          </a:xfrm>
          <a:prstGeom prst="downArrow">
            <a:avLst/>
          </a:prstGeom>
          <a:solidFill>
            <a:srgbClr val="36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C8AD9704-862B-4AE4-B4D3-D10E7822F976}"/>
              </a:ext>
            </a:extLst>
          </p:cNvPr>
          <p:cNvSpPr/>
          <p:nvPr/>
        </p:nvSpPr>
        <p:spPr>
          <a:xfrm rot="16200000">
            <a:off x="6443377" y="4555043"/>
            <a:ext cx="252000" cy="395685"/>
          </a:xfrm>
          <a:prstGeom prst="downArrow">
            <a:avLst/>
          </a:prstGeom>
          <a:solidFill>
            <a:srgbClr val="36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76D299AB-EC79-492A-B4CF-F4A9C6C06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15" y="1106459"/>
            <a:ext cx="5326991" cy="24530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sym typeface="Gill Sans"/>
              </a:rPr>
              <a:t>Deroghe temporanee (art.7 deliberazione)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it-IT" altLang="it-IT" sz="600" b="1" dirty="0">
              <a:solidFill>
                <a:schemeClr val="tx1"/>
              </a:solidFill>
              <a:latin typeface="Titillium Web" panose="00000500000000000000" pitchFamily="2" charset="0"/>
              <a:ea typeface="+mn-ea"/>
              <a:sym typeface="Gill Sans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600" dirty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sym typeface="Gill Sans"/>
              </a:rPr>
              <a:t>Casi in cui il DE può essere temporaneamente ridotto sulla base delle condizioni idrologiche, circostanze eccezionali e imprevedibili che danno luogo a:</a:t>
            </a:r>
          </a:p>
          <a:p>
            <a:pPr marL="285750" indent="-28575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altLang="it-IT" sz="1600" dirty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sym typeface="Gill Sans"/>
              </a:rPr>
              <a:t>problemi di approvvigionamento umano;</a:t>
            </a:r>
          </a:p>
          <a:p>
            <a:pPr marL="285750" indent="-28575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altLang="it-IT" sz="1600" dirty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sym typeface="Gill Sans"/>
              </a:rPr>
              <a:t>gravi carenze di approvvigionamento irriguo, nonostante le misure di risparmio idrico in atto;</a:t>
            </a:r>
          </a:p>
          <a:p>
            <a:pPr marL="285750" indent="-28575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altLang="it-IT" sz="1600" dirty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sym typeface="Gill Sans"/>
              </a:rPr>
              <a:t>necessità prioritaria di mantenere capacità di invaso per usi potabili o irrigui.</a:t>
            </a:r>
          </a:p>
        </p:txBody>
      </p:sp>
      <p:sp>
        <p:nvSpPr>
          <p:cNvPr id="14" name="Rettangolo 10">
            <a:extLst>
              <a:ext uri="{FF2B5EF4-FFF2-40B4-BE49-F238E27FC236}">
                <a16:creationId xmlns:a16="http://schemas.microsoft.com/office/drawing/2014/main" id="{4926B922-AE0B-4CDF-B93C-CC2808E98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2829" y="1563557"/>
            <a:ext cx="5697211" cy="1508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400" b="1" dirty="0">
                <a:solidFill>
                  <a:schemeClr val="tx1"/>
                </a:solidFill>
                <a:latin typeface="Titillium Web" panose="00000500000000000000" pitchFamily="2" charset="0"/>
                <a:ea typeface="ヒラギノ角ゴ ProN W3"/>
                <a:sym typeface="Gill Sans"/>
              </a:rPr>
              <a:t>Deroghe temporanee a deflusso ecologico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4400" b="1" dirty="0">
                <a:solidFill>
                  <a:schemeClr val="tx1"/>
                </a:solidFill>
                <a:latin typeface="Titillium Web" panose="00000500000000000000" pitchFamily="2" charset="0"/>
                <a:ea typeface="ヒラギノ角ゴ ProN W3"/>
                <a:sym typeface="Gill Sans"/>
              </a:rPr>
              <a:t>≠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400" b="1" dirty="0">
                <a:solidFill>
                  <a:schemeClr val="tx1"/>
                </a:solidFill>
                <a:latin typeface="Titillium Web" panose="00000500000000000000" pitchFamily="2" charset="0"/>
                <a:ea typeface="ヒラギノ角ゴ ProN W3"/>
                <a:sym typeface="Gill Sans"/>
              </a:rPr>
              <a:t>Deroghe agli obiettivi ambientali</a:t>
            </a:r>
            <a:endParaRPr lang="it-IT" altLang="it-IT" sz="1800" b="1" dirty="0">
              <a:solidFill>
                <a:schemeClr val="tx1"/>
              </a:solidFill>
              <a:latin typeface="Titillium Web" panose="00000500000000000000" pitchFamily="2" charset="0"/>
              <a:ea typeface="ヒラギノ角ゴ ProN W3"/>
              <a:sym typeface="Gill San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41E59C5-BCE2-448A-B655-6AA71FD0C698}"/>
              </a:ext>
            </a:extLst>
          </p:cNvPr>
          <p:cNvSpPr txBox="1"/>
          <p:nvPr/>
        </p:nvSpPr>
        <p:spPr>
          <a:xfrm>
            <a:off x="239416" y="5333100"/>
            <a:ext cx="810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b="1" i="1" dirty="0">
                <a:solidFill>
                  <a:srgbClr val="E5087E"/>
                </a:solidFill>
                <a:latin typeface="Titillium Web" panose="00000500000000000000" pitchFamily="2" charset="0"/>
              </a:rPr>
              <a:t>«</a:t>
            </a:r>
            <a:endParaRPr lang="it-IT" sz="1400" i="1" dirty="0">
              <a:latin typeface="Titillium Web" panose="00000500000000000000" pitchFamily="2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36CCC9D-AD78-4D48-B77D-6A13DA2D9737}"/>
              </a:ext>
            </a:extLst>
          </p:cNvPr>
          <p:cNvSpPr/>
          <p:nvPr/>
        </p:nvSpPr>
        <p:spPr>
          <a:xfrm>
            <a:off x="-106680" y="0"/>
            <a:ext cx="12466320" cy="907525"/>
          </a:xfrm>
          <a:prstGeom prst="rect">
            <a:avLst/>
          </a:prstGeom>
          <a:solidFill>
            <a:srgbClr val="36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0D94781E-FC23-4F5F-B0AE-9EAB4A7B650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4887"/>
            <a:ext cx="10717212" cy="541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t-IT" altLang="it-IT" sz="2800" b="1" dirty="0">
                <a:solidFill>
                  <a:schemeClr val="bg1"/>
                </a:solidFill>
                <a:latin typeface="Titillium Web" panose="00000500000000000000" pitchFamily="2" charset="0"/>
              </a:rPr>
              <a:t>Deroghe temporanee e casi particolari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E4F9127-C9EA-45C1-BCD0-EAD16FE543A3}"/>
              </a:ext>
            </a:extLst>
          </p:cNvPr>
          <p:cNvSpPr txBox="1"/>
          <p:nvPr/>
        </p:nvSpPr>
        <p:spPr>
          <a:xfrm>
            <a:off x="990600" y="5909207"/>
            <a:ext cx="111611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E5087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… dove il buono stato non può essere raggiunto o il deterioramento dello stato attuale è possibile, NON PREVEDERE MISURE (non azione) non è un’opzione possibile!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68EE3A8-2079-4605-8630-E1440E53FE30}"/>
              </a:ext>
            </a:extLst>
          </p:cNvPr>
          <p:cNvSpPr txBox="1"/>
          <p:nvPr/>
        </p:nvSpPr>
        <p:spPr>
          <a:xfrm>
            <a:off x="8186093" y="6421372"/>
            <a:ext cx="4173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Guidance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Document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n. 20,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European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Communities, 2009</a:t>
            </a:r>
            <a:endParaRPr lang="it-IT" sz="160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52E9BFD-2E02-46F8-9328-214E1A003EB4}"/>
              </a:ext>
            </a:extLst>
          </p:cNvPr>
          <p:cNvGrpSpPr/>
          <p:nvPr/>
        </p:nvGrpSpPr>
        <p:grpSpPr>
          <a:xfrm>
            <a:off x="5812605" y="1900383"/>
            <a:ext cx="914400" cy="914400"/>
            <a:chOff x="5669280" y="1080765"/>
            <a:chExt cx="914400" cy="914400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257C8C35-5665-4D20-B421-CEDACB136C66}"/>
                </a:ext>
              </a:extLst>
            </p:cNvPr>
            <p:cNvSpPr/>
            <p:nvPr/>
          </p:nvSpPr>
          <p:spPr>
            <a:xfrm>
              <a:off x="6057900" y="1318190"/>
              <a:ext cx="137160" cy="499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1" name="Elemento grafico 30" descr="Avvertenza">
              <a:extLst>
                <a:ext uri="{FF2B5EF4-FFF2-40B4-BE49-F238E27FC236}">
                  <a16:creationId xmlns:a16="http://schemas.microsoft.com/office/drawing/2014/main" id="{E9C2371B-AA1F-444C-8A51-69D5D431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69280" y="1080765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2737361D-B444-4889-976E-8FDE1DB08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187" y="1844072"/>
            <a:ext cx="436448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latin typeface="Titillium Web" panose="00000500000000000000" pitchFamily="2" charset="0"/>
                <a:cs typeface="Arial" charset="0"/>
              </a:rPr>
              <a:t>Modelli di distribuzione di specie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dirty="0">
                <a:latin typeface="Titillium Web" panose="00000500000000000000" pitchFamily="2" charset="0"/>
                <a:cs typeface="Arial" charset="0"/>
              </a:rPr>
              <a:t>(ittiofauna e macroinvertebrati)</a:t>
            </a:r>
            <a:endParaRPr lang="it-IT" sz="4800" dirty="0">
              <a:latin typeface="Titillium Web" panose="00000500000000000000" pitchFamily="2" charset="0"/>
              <a:cs typeface="Arial" charset="0"/>
            </a:endParaRPr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6BB335D8-1176-4891-A867-60EACC932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404335"/>
              </p:ext>
            </p:extLst>
          </p:nvPr>
        </p:nvGraphicFramePr>
        <p:xfrm>
          <a:off x="8609225" y="2552125"/>
          <a:ext cx="3334605" cy="1760220"/>
        </p:xfrm>
        <a:graphic>
          <a:graphicData uri="http://schemas.openxmlformats.org/drawingml/2006/table">
            <a:tbl>
              <a:tblPr firstRow="1" firstCol="1" bandRow="1"/>
              <a:tblGrid>
                <a:gridCol w="1660203">
                  <a:extLst>
                    <a:ext uri="{9D8B030D-6E8A-4147-A177-3AD203B41FA5}">
                      <a16:colId xmlns:a16="http://schemas.microsoft.com/office/drawing/2014/main" val="3946927162"/>
                    </a:ext>
                  </a:extLst>
                </a:gridCol>
                <a:gridCol w="1674402">
                  <a:extLst>
                    <a:ext uri="{9D8B030D-6E8A-4147-A177-3AD203B41FA5}">
                      <a16:colId xmlns:a16="http://schemas.microsoft.com/office/drawing/2014/main" val="3537498712"/>
                    </a:ext>
                  </a:extLst>
                </a:gridCol>
              </a:tblGrid>
              <a:tr h="28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effectLst/>
                          <a:latin typeface="Titillium Web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IH</a:t>
                      </a:r>
                      <a:endParaRPr lang="it-IT" sz="1400" dirty="0">
                        <a:effectLst/>
                        <a:latin typeface="Titillium Web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effectLst/>
                          <a:latin typeface="Titillium Web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</a:t>
                      </a:r>
                      <a:endParaRPr lang="it-IT" sz="1400" dirty="0">
                        <a:effectLst/>
                        <a:latin typeface="Titillium Web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095898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IH ≥ 0.80</a:t>
                      </a:r>
                      <a:endParaRPr lang="it-IT" sz="1400" b="1" dirty="0">
                        <a:effectLst/>
                        <a:latin typeface="Titillium Web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ELEVATO</a:t>
                      </a:r>
                      <a:endParaRPr lang="it-IT" sz="1400" b="1" dirty="0">
                        <a:effectLst/>
                        <a:latin typeface="Titillium Web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952810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 ≤ IH &lt; 0.80</a:t>
                      </a:r>
                      <a:endParaRPr lang="it-IT" sz="1400" b="1" dirty="0">
                        <a:effectLst/>
                        <a:latin typeface="Titillium Web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400" b="1" dirty="0">
                        <a:effectLst/>
                        <a:latin typeface="Titillium Web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397549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 ≤ IH &lt; 0.60</a:t>
                      </a:r>
                      <a:endParaRPr lang="it-IT" sz="1400" b="1" dirty="0">
                        <a:effectLst/>
                        <a:latin typeface="Titillium Web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SUFFICIENTE</a:t>
                      </a:r>
                      <a:endParaRPr lang="it-IT" sz="1400" b="1" dirty="0">
                        <a:effectLst/>
                        <a:latin typeface="Titillium Web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575970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 ≤ IH &lt; 0.40</a:t>
                      </a:r>
                      <a:endParaRPr lang="it-IT" sz="1400" b="1" dirty="0">
                        <a:effectLst/>
                        <a:latin typeface="Titillium Web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SCADENTE</a:t>
                      </a:r>
                      <a:endParaRPr lang="it-IT" sz="1400" b="1" dirty="0">
                        <a:effectLst/>
                        <a:latin typeface="Titillium Web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102116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IH &lt; 0.20</a:t>
                      </a:r>
                      <a:endParaRPr lang="it-IT" sz="1400" b="1" dirty="0">
                        <a:effectLst/>
                        <a:latin typeface="Titillium Web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PESSIMO</a:t>
                      </a:r>
                      <a:endParaRPr lang="it-IT" sz="1400" b="1" dirty="0">
                        <a:effectLst/>
                        <a:latin typeface="Titillium Web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84680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89635AB2-E947-4B54-9B19-DDB2B9DB2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777" y="2687661"/>
            <a:ext cx="2131708" cy="1598781"/>
          </a:xfrm>
          <a:prstGeom prst="rect">
            <a:avLst/>
          </a:prstGeom>
        </p:spPr>
      </p:pic>
      <p:pic>
        <p:nvPicPr>
          <p:cNvPr id="64519" name="Picture 3" descr="Fish">
            <a:extLst>
              <a:ext uri="{FF2B5EF4-FFF2-40B4-BE49-F238E27FC236}">
                <a16:creationId xmlns:a16="http://schemas.microsoft.com/office/drawing/2014/main" id="{6845D11B-0B71-4DA8-904C-23FB102A9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25" y="2799508"/>
            <a:ext cx="2007142" cy="15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6">
            <a:extLst>
              <a:ext uri="{FF2B5EF4-FFF2-40B4-BE49-F238E27FC236}">
                <a16:creationId xmlns:a16="http://schemas.microsoft.com/office/drawing/2014/main" id="{259661F8-957F-4A7A-959B-F5344FA43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056" y="1808832"/>
            <a:ext cx="383094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latin typeface="Titillium Web" panose="00000500000000000000" pitchFamily="2" charset="0"/>
                <a:cs typeface="Arial" charset="0"/>
              </a:rPr>
              <a:t>Indici di integrità di Habitat</a:t>
            </a:r>
            <a:endParaRPr lang="it-IT" sz="4800" b="1" dirty="0">
              <a:latin typeface="Titillium Web" panose="00000500000000000000" pitchFamily="2" charset="0"/>
              <a:cs typeface="Arial" charset="0"/>
            </a:endParaRPr>
          </a:p>
        </p:txBody>
      </p:sp>
      <p:pic>
        <p:nvPicPr>
          <p:cNvPr id="4098" name="Picture 2" descr="Visualizza immagine di origine">
            <a:extLst>
              <a:ext uri="{FF2B5EF4-FFF2-40B4-BE49-F238E27FC236}">
                <a16:creationId xmlns:a16="http://schemas.microsoft.com/office/drawing/2014/main" id="{0D0A0181-E0F2-4416-B9C3-20F5B48F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9" y="1808832"/>
            <a:ext cx="3494667" cy="47820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88116D9-E5F1-4445-A1AA-DCD5AAFDC24D}"/>
              </a:ext>
            </a:extLst>
          </p:cNvPr>
          <p:cNvSpPr txBox="1"/>
          <p:nvPr/>
        </p:nvSpPr>
        <p:spPr>
          <a:xfrm>
            <a:off x="5059685" y="4970843"/>
            <a:ext cx="643563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800" b="1" dirty="0">
                <a:solidFill>
                  <a:srgbClr val="366A84"/>
                </a:solidFill>
                <a:latin typeface="Titillium Web" panose="00000500000000000000" pitchFamily="2" charset="0"/>
              </a:rPr>
              <a:t>Analisi di scenari e valutazione più robusta degli impatti dei prelievi sull’</a:t>
            </a:r>
            <a:r>
              <a:rPr lang="it-IT" altLang="it-IT" sz="1800" b="1" dirty="0" err="1">
                <a:solidFill>
                  <a:srgbClr val="366A84"/>
                </a:solidFill>
                <a:latin typeface="Titillium Web" panose="00000500000000000000" pitchFamily="2" charset="0"/>
              </a:rPr>
              <a:t>idromorfologia</a:t>
            </a:r>
            <a:r>
              <a:rPr lang="it-IT" altLang="it-IT" sz="1800" b="1" dirty="0">
                <a:solidFill>
                  <a:srgbClr val="366A84"/>
                </a:solidFill>
                <a:latin typeface="Titillium Web" panose="00000500000000000000" pitchFamily="2" charset="0"/>
              </a:rPr>
              <a:t> e sulla qualità dei corpi idrici</a:t>
            </a:r>
          </a:p>
        </p:txBody>
      </p:sp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DDF3BEC2-81A1-4D4D-AAE5-223156E13711}"/>
              </a:ext>
            </a:extLst>
          </p:cNvPr>
          <p:cNvSpPr/>
          <p:nvPr/>
        </p:nvSpPr>
        <p:spPr>
          <a:xfrm>
            <a:off x="8151502" y="5754841"/>
            <a:ext cx="252000" cy="288000"/>
          </a:xfrm>
          <a:prstGeom prst="downArrow">
            <a:avLst/>
          </a:prstGeom>
          <a:solidFill>
            <a:srgbClr val="366A84"/>
          </a:solidFill>
          <a:ln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B0DB088F-CC82-47A8-B0F8-45054B4FF60E}"/>
              </a:ext>
            </a:extLst>
          </p:cNvPr>
          <p:cNvSpPr/>
          <p:nvPr/>
        </p:nvSpPr>
        <p:spPr>
          <a:xfrm>
            <a:off x="-106680" y="0"/>
            <a:ext cx="12466320" cy="907525"/>
          </a:xfrm>
          <a:prstGeom prst="rect">
            <a:avLst/>
          </a:prstGeom>
          <a:solidFill>
            <a:srgbClr val="36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E3750092-093A-4C3F-A184-6BE566BE4CBC}"/>
              </a:ext>
            </a:extLst>
          </p:cNvPr>
          <p:cNvSpPr txBox="1">
            <a:spLocks noChangeArrowheads="1"/>
          </p:cNvSpPr>
          <p:nvPr/>
        </p:nvSpPr>
        <p:spPr>
          <a:xfrm>
            <a:off x="373070" y="949898"/>
            <a:ext cx="5546070" cy="541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t-IT" altLang="it-IT" sz="2400" b="1" dirty="0">
                <a:solidFill>
                  <a:srgbClr val="366A84"/>
                </a:solidFill>
                <a:latin typeface="Titillium Web" panose="00000500000000000000" pitchFamily="2" charset="0"/>
              </a:rPr>
              <a:t>Modellazione dell’habitat a meso-scala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1C736CA-0490-42FD-B075-AD17E4D0E372}"/>
              </a:ext>
            </a:extLst>
          </p:cNvPr>
          <p:cNvSpPr txBox="1"/>
          <p:nvPr/>
        </p:nvSpPr>
        <p:spPr>
          <a:xfrm>
            <a:off x="6115648" y="6125798"/>
            <a:ext cx="432370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 b="1" dirty="0">
                <a:solidFill>
                  <a:srgbClr val="E5087E"/>
                </a:solidFill>
                <a:latin typeface="Titillium Web" panose="00000500000000000000" pitchFamily="2" charset="0"/>
              </a:rPr>
              <a:t>Definizione Deflussi Ecologici</a:t>
            </a: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829EE1C1-CB5C-4842-A201-728ED9684C12}"/>
              </a:ext>
            </a:extLst>
          </p:cNvPr>
          <p:cNvSpPr/>
          <p:nvPr/>
        </p:nvSpPr>
        <p:spPr>
          <a:xfrm>
            <a:off x="6128764" y="4497594"/>
            <a:ext cx="252000" cy="288000"/>
          </a:xfrm>
          <a:prstGeom prst="downArrow">
            <a:avLst/>
          </a:prstGeom>
          <a:solidFill>
            <a:srgbClr val="366A84"/>
          </a:solidFill>
          <a:ln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9F0ADA8D-ECE9-4A72-96BA-2760002FB579}"/>
              </a:ext>
            </a:extLst>
          </p:cNvPr>
          <p:cNvSpPr/>
          <p:nvPr/>
        </p:nvSpPr>
        <p:spPr>
          <a:xfrm>
            <a:off x="10150528" y="4497594"/>
            <a:ext cx="252000" cy="288000"/>
          </a:xfrm>
          <a:prstGeom prst="downArrow">
            <a:avLst/>
          </a:prstGeom>
          <a:solidFill>
            <a:srgbClr val="366A84"/>
          </a:solidFill>
          <a:ln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01776D9C-DC4F-427F-8217-EFE5FA03046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4887"/>
            <a:ext cx="11943830" cy="541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t-IT" altLang="it-IT" sz="2800" b="1" dirty="0">
                <a:solidFill>
                  <a:schemeClr val="bg1"/>
                </a:solidFill>
                <a:latin typeface="Titillium Web" panose="00000500000000000000" pitchFamily="2" charset="0"/>
              </a:rPr>
              <a:t>Sperimentazione AdBPo, Regione Emilia-Romagna, ANBI-ER, </a:t>
            </a:r>
            <a:r>
              <a:rPr lang="it-IT" altLang="it-IT" sz="2800" b="1" dirty="0" err="1">
                <a:solidFill>
                  <a:schemeClr val="bg1"/>
                </a:solidFill>
                <a:latin typeface="Titillium Web" panose="00000500000000000000" pitchFamily="2" charset="0"/>
              </a:rPr>
              <a:t>UniPr</a:t>
            </a:r>
            <a:r>
              <a:rPr lang="it-IT" altLang="it-IT" sz="2800" b="1" dirty="0">
                <a:solidFill>
                  <a:schemeClr val="bg1"/>
                </a:solidFill>
                <a:latin typeface="Titillium Web" panose="00000500000000000000" pitchFamily="2" charset="0"/>
              </a:rPr>
              <a:t> e </a:t>
            </a:r>
            <a:r>
              <a:rPr lang="it-IT" altLang="it-IT" sz="2800" b="1" dirty="0" err="1">
                <a:solidFill>
                  <a:schemeClr val="bg1"/>
                </a:solidFill>
                <a:latin typeface="Titillium Web" panose="00000500000000000000" pitchFamily="2" charset="0"/>
              </a:rPr>
              <a:t>PoliTo</a:t>
            </a:r>
            <a:endParaRPr lang="it-IT" altLang="it-IT" sz="2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FA101912-BE31-465A-8D88-4E22276DA056}"/>
              </a:ext>
            </a:extLst>
          </p:cNvPr>
          <p:cNvSpPr/>
          <p:nvPr/>
        </p:nvSpPr>
        <p:spPr>
          <a:xfrm>
            <a:off x="281991" y="5099164"/>
            <a:ext cx="7576471" cy="976325"/>
          </a:xfrm>
          <a:prstGeom prst="roundRect">
            <a:avLst/>
          </a:prstGeom>
          <a:solidFill>
            <a:srgbClr val="36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ec_from_farm_to_fork_may_2020">
            <a:extLst>
              <a:ext uri="{FF2B5EF4-FFF2-40B4-BE49-F238E27FC236}">
                <a16:creationId xmlns:a16="http://schemas.microsoft.com/office/drawing/2014/main" id="{D5F97396-1F4D-4B7B-93A8-2285A65F2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576" y="907525"/>
            <a:ext cx="3692770" cy="20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4">
            <a:extLst>
              <a:ext uri="{FF2B5EF4-FFF2-40B4-BE49-F238E27FC236}">
                <a16:creationId xmlns:a16="http://schemas.microsoft.com/office/drawing/2014/main" id="{9B2DED8B-625D-4E4E-8CF7-BB7FAE612D2E}"/>
              </a:ext>
            </a:extLst>
          </p:cNvPr>
          <p:cNvSpPr txBox="1"/>
          <p:nvPr/>
        </p:nvSpPr>
        <p:spPr>
          <a:xfrm>
            <a:off x="281991" y="1450783"/>
            <a:ext cx="7576471" cy="3212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anose="00000500000000000000" pitchFamily="2" charset="0"/>
              </a:rPr>
              <a:t>«Al fine di accelerare e facilitare la transizione e garantire che tutti gli alimenti immessi sul mercato dell’UE risultino essere sempre più sostenibili, la Commissione formulerà una proposta legislativa per un </a:t>
            </a:r>
            <a:r>
              <a:rPr lang="it-IT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anose="00000500000000000000" pitchFamily="2" charset="0"/>
              </a:rPr>
              <a:t>quadro per un sistema alimentare sostenibile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anose="00000500000000000000" pitchFamily="2" charset="0"/>
              </a:rPr>
              <a:t> entro la fine del 2023.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latin typeface="Titillium Web" panose="00000500000000000000" pitchFamily="2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anose="00000500000000000000" pitchFamily="2" charset="0"/>
              </a:rPr>
              <a:t>… Il quadro prenderà inoltre in esame le responsabilità di tutti gli attori del sistema alimentare. Coniugato alla </a:t>
            </a:r>
            <a:r>
              <a:rPr lang="it-IT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anose="00000500000000000000" pitchFamily="2" charset="0"/>
              </a:rPr>
              <a:t>certificazione e all'etichettatura relative alle prestazioni in termini di sostenibilità dei prodotti alimentari e ad incentivi mirati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anose="00000500000000000000" pitchFamily="2" charset="0"/>
              </a:rPr>
              <a:t>, il quadro consentirà agli operatori di trarre beneficio dalle pratiche sostenibili e di innalzare progressivamente gli standard in materia di sostenibilità, in modo che diventino la norma per tutti i prodotti alimentari immessi sul mercato dell’UE.</a:t>
            </a:r>
            <a:r>
              <a:rPr lang="it-IT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anose="00000500000000000000" pitchFamily="2" charset="0"/>
              </a:rPr>
              <a:t>»</a:t>
            </a: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latin typeface="Titillium Web" panose="00000500000000000000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78B4E0F-9C25-4406-9A77-F83BC80E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913" y="3057017"/>
            <a:ext cx="3566096" cy="356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2">
            <a:extLst>
              <a:ext uri="{FF2B5EF4-FFF2-40B4-BE49-F238E27FC236}">
                <a16:creationId xmlns:a16="http://schemas.microsoft.com/office/drawing/2014/main" id="{92561275-1F6B-40F9-BAE4-6D012F72D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81" y="5180070"/>
            <a:ext cx="7634795" cy="800219"/>
          </a:xfrm>
          <a:prstGeom prst="rect">
            <a:avLst/>
          </a:prstGeom>
          <a:noFill/>
          <a:ln>
            <a:noFill/>
          </a:ln>
          <a:effectLst>
            <a:prstShdw prst="shdw17">
              <a:srgbClr val="44D848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lvl1pPr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300" dirty="0">
                <a:solidFill>
                  <a:schemeClr val="bg1"/>
                </a:solidFill>
                <a:latin typeface="Titillium Web" panose="00000500000000000000" pitchFamily="2" charset="0"/>
              </a:rPr>
              <a:t>Aiutare gli operatori a trarre benefici economici dalle pratiche sostenibili e dal rispetto del Deflusso Ecologico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090F2FE-D06A-4499-8732-D9D2B10BD29F}"/>
              </a:ext>
            </a:extLst>
          </p:cNvPr>
          <p:cNvSpPr/>
          <p:nvPr/>
        </p:nvSpPr>
        <p:spPr>
          <a:xfrm>
            <a:off x="-106680" y="0"/>
            <a:ext cx="12466320" cy="907525"/>
          </a:xfrm>
          <a:prstGeom prst="rect">
            <a:avLst/>
          </a:prstGeom>
          <a:solidFill>
            <a:srgbClr val="36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91FB33C-A741-464A-85C1-5CD38E0C0C4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4887"/>
            <a:ext cx="10717212" cy="541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t-IT" altLang="it-IT" sz="2800" b="1" dirty="0">
                <a:solidFill>
                  <a:schemeClr val="bg1"/>
                </a:solidFill>
                <a:latin typeface="Titillium Web" panose="00000500000000000000" pitchFamily="2" charset="0"/>
              </a:rPr>
              <a:t>Prospettive future in attuazione della Strategia Farm to </a:t>
            </a:r>
            <a:r>
              <a:rPr lang="it-IT" altLang="it-IT" sz="2800" b="1" dirty="0" err="1">
                <a:solidFill>
                  <a:schemeClr val="bg1"/>
                </a:solidFill>
                <a:latin typeface="Titillium Web" panose="00000500000000000000" pitchFamily="2" charset="0"/>
              </a:rPr>
              <a:t>Fork</a:t>
            </a:r>
            <a:endParaRPr lang="it-IT" altLang="it-IT" sz="2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0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A557BC8-509E-44BE-BACD-E8FDE96B1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505" y="2482601"/>
            <a:ext cx="5293135" cy="3740399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A71ABADE-FC13-4424-B036-99EE33F017B5}"/>
              </a:ext>
            </a:extLst>
          </p:cNvPr>
          <p:cNvSpPr/>
          <p:nvPr/>
        </p:nvSpPr>
        <p:spPr>
          <a:xfrm>
            <a:off x="-106680" y="0"/>
            <a:ext cx="12466320" cy="907525"/>
          </a:xfrm>
          <a:prstGeom prst="rect">
            <a:avLst/>
          </a:prstGeom>
          <a:solidFill>
            <a:srgbClr val="36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17AC9DCE-8EA8-4A73-972B-EEEA9FEF2C0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4887"/>
            <a:ext cx="12192000" cy="541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t-IT" altLang="it-IT" sz="2800" b="1" dirty="0">
                <a:solidFill>
                  <a:schemeClr val="bg1"/>
                </a:solidFill>
                <a:latin typeface="Titillium Web" panose="00000500000000000000" pitchFamily="2" charset="0"/>
              </a:rPr>
              <a:t>Prospettive future nuova PAC (Politica Agricola Comune) periodo 2023-2027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1CAD0B4-681C-426E-983D-C518731239C7}"/>
              </a:ext>
            </a:extLst>
          </p:cNvPr>
          <p:cNvSpPr txBox="1"/>
          <p:nvPr/>
        </p:nvSpPr>
        <p:spPr>
          <a:xfrm>
            <a:off x="281991" y="1013312"/>
            <a:ext cx="114655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La </a:t>
            </a:r>
            <a:r>
              <a:rPr lang="it-IT" b="1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nuova </a:t>
            </a:r>
            <a:r>
              <a:rPr lang="it-IT" b="1" i="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anose="00000500000000000000" pitchFamily="2" charset="0"/>
              </a:rPr>
              <a:t>PAC</a:t>
            </a:r>
            <a:r>
              <a:rPr lang="it-IT" b="1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 </a:t>
            </a:r>
            <a:r>
              <a:rPr lang="it-IT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mira a promuovere un </a:t>
            </a:r>
            <a:r>
              <a:rPr lang="it-IT" b="1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settore agricolo sostenibile</a:t>
            </a:r>
            <a:r>
              <a:rPr lang="it-IT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 e competitivo in grado di sostenere i mezzi di sussistenza degli agricoltori e fornire cibo sano e sostenibile per la società, nonché per le vivaci aree rurali.</a:t>
            </a:r>
          </a:p>
          <a:p>
            <a:pPr algn="just"/>
            <a:r>
              <a:rPr lang="it-IT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La nuova PAC sostiene l'agricoltura nel dare un contributo molto più forte agli obiettivi del Green </a:t>
            </a:r>
            <a:r>
              <a:rPr lang="it-IT" i="0" dirty="0" err="1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Deal</a:t>
            </a:r>
            <a:r>
              <a:rPr lang="it-IT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 europeo: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6BB9951-4A9F-4999-8C9D-A6568905997E}"/>
              </a:ext>
            </a:extLst>
          </p:cNvPr>
          <p:cNvSpPr txBox="1"/>
          <p:nvPr/>
        </p:nvSpPr>
        <p:spPr>
          <a:xfrm>
            <a:off x="281991" y="1997871"/>
            <a:ext cx="7228811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it-IT" sz="1500" b="1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ambizioni verdi più elevate : </a:t>
            </a:r>
            <a:r>
              <a:rPr lang="it-IT" sz="150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i piani della PAC saranno in linea con la legislazione ambientale e climatica;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endParaRPr lang="it-IT" sz="600" i="0" dirty="0">
              <a:solidFill>
                <a:srgbClr val="404040"/>
              </a:solidFill>
              <a:effectLst/>
              <a:latin typeface="Titillium Web" panose="00000500000000000000" pitchFamily="2" charset="0"/>
            </a:endParaRPr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it-IT" sz="1500" b="1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contribuire agli obiettivi del Green </a:t>
            </a:r>
            <a:r>
              <a:rPr lang="it-IT" sz="1500" b="1" i="0" dirty="0" err="1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Deal</a:t>
            </a:r>
            <a:r>
              <a:rPr lang="it-IT" sz="1500" b="1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 </a:t>
            </a:r>
            <a:r>
              <a:rPr lang="it-IT" sz="150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: i piani strategici nazionali della PAC contribuiranno agli obiettivi del Green </a:t>
            </a:r>
            <a:r>
              <a:rPr lang="it-IT" sz="1500" i="0" dirty="0" err="1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Deal</a:t>
            </a:r>
            <a:r>
              <a:rPr lang="it-IT" sz="150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;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endParaRPr lang="it-IT" sz="700" i="0" dirty="0">
              <a:solidFill>
                <a:srgbClr val="404040"/>
              </a:solidFill>
              <a:effectLst/>
              <a:latin typeface="Titillium Web" panose="00000500000000000000" pitchFamily="2" charset="0"/>
            </a:endParaRPr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it-IT" b="1" i="0" u="sng" dirty="0">
                <a:solidFill>
                  <a:srgbClr val="E5087E"/>
                </a:solidFill>
                <a:latin typeface="Titillium Web" panose="00000500000000000000" pitchFamily="2" charset="0"/>
              </a:rPr>
              <a:t>condizionalità rafforzata</a:t>
            </a:r>
            <a:r>
              <a:rPr lang="it-IT" b="0" i="0" u="sng" dirty="0">
                <a:solidFill>
                  <a:srgbClr val="E5087E"/>
                </a:solidFill>
                <a:latin typeface="Titillium Web" panose="00000500000000000000" pitchFamily="2" charset="0"/>
              </a:rPr>
              <a:t> : i beneficiari della PAC avranno i loro pagamenti legati a una serie più forte di requisiti obbligatori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endParaRPr lang="it-IT" sz="700" b="1" i="0" u="sng" dirty="0">
              <a:solidFill>
                <a:srgbClr val="E5087E"/>
              </a:solidFill>
              <a:latin typeface="Titillium Web" panose="00000500000000000000" pitchFamily="2" charset="0"/>
            </a:endParaRPr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it-IT" sz="1500" b="1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eco-regimi</a:t>
            </a:r>
            <a:r>
              <a:rPr lang="it-IT" sz="1500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 : </a:t>
            </a:r>
            <a:r>
              <a:rPr lang="it-IT" sz="1500" b="0" i="0" u="sng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almeno il 25% del budget </a:t>
            </a:r>
            <a:r>
              <a:rPr lang="it-IT" sz="1500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per i pagamenti diretti sarà </a:t>
            </a:r>
            <a:r>
              <a:rPr lang="it-IT" sz="1500" b="0" i="0" u="sng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assegnato a eco-regimi</a:t>
            </a:r>
            <a:r>
              <a:rPr lang="it-IT" sz="1500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, fornendo incentivi più forti per pratiche e approcci agricoli rispettosi del clima e dell'ambiente (come l'agricoltura biologica, l'agroecologia, l'agricoltura del carbonio, ecc. .);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endParaRPr lang="it-IT" sz="700" b="0" i="0" dirty="0">
              <a:solidFill>
                <a:srgbClr val="404040"/>
              </a:solidFill>
              <a:effectLst/>
              <a:latin typeface="Titillium Web" panose="00000500000000000000" pitchFamily="2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500" b="1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sviluppo rurale</a:t>
            </a:r>
            <a:r>
              <a:rPr lang="it-IT" sz="1500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 : </a:t>
            </a:r>
            <a:r>
              <a:rPr lang="it-IT" sz="1500" b="0" i="0" u="sng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almeno il 35% dei fondi </a:t>
            </a:r>
            <a:r>
              <a:rPr lang="it-IT" sz="1500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sarà destinato a </a:t>
            </a:r>
            <a:r>
              <a:rPr lang="it-IT" sz="1500" b="0" i="0" u="sng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misure a sostegno </a:t>
            </a:r>
            <a:r>
              <a:rPr lang="it-IT" sz="1500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del </a:t>
            </a:r>
            <a:r>
              <a:rPr lang="it-IT" sz="1500" b="0" i="0" u="sng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clima</a:t>
            </a:r>
            <a:r>
              <a:rPr lang="it-IT" sz="1500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, della </a:t>
            </a:r>
            <a:r>
              <a:rPr lang="it-IT" sz="1500" b="0" i="0" u="sng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biodiversità</a:t>
            </a:r>
            <a:r>
              <a:rPr lang="it-IT" sz="1500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, dell'</a:t>
            </a:r>
            <a:r>
              <a:rPr lang="it-IT" sz="1500" b="0" i="0" u="sng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ambiente</a:t>
            </a:r>
            <a:r>
              <a:rPr lang="it-IT" sz="1500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 e del benessere animale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it-IT" sz="700" b="0" i="0" dirty="0">
              <a:solidFill>
                <a:srgbClr val="404040"/>
              </a:solidFill>
              <a:effectLst/>
              <a:latin typeface="Titillium Web" panose="00000500000000000000" pitchFamily="2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500" b="1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programmi operativi</a:t>
            </a:r>
            <a:r>
              <a:rPr lang="it-IT" sz="1500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 : nel settore ortofrutticolo, </a:t>
            </a:r>
            <a:r>
              <a:rPr lang="it-IT" sz="1500" b="0" i="0" u="sng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i programmi operativi destineranno almeno il 15% della spesa all'ambiente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it-IT" sz="700" b="0" i="0" u="sng" dirty="0">
              <a:solidFill>
                <a:srgbClr val="404040"/>
              </a:solidFill>
              <a:effectLst/>
              <a:latin typeface="Titillium Web" panose="00000500000000000000" pitchFamily="2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500" b="1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clima e biodiversità</a:t>
            </a:r>
            <a:r>
              <a:rPr lang="it-IT" sz="1500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 : </a:t>
            </a:r>
            <a:r>
              <a:rPr lang="it-IT" sz="1500" b="0" i="0" u="sng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il 40% del bilancio della PAC dovrà essere rilevante per il clima</a:t>
            </a:r>
            <a:r>
              <a:rPr lang="it-IT" sz="1500" b="0" i="0" dirty="0">
                <a:solidFill>
                  <a:srgbClr val="404040"/>
                </a:solidFill>
                <a:effectLst/>
                <a:latin typeface="Titillium Web" panose="00000500000000000000" pitchFamily="2" charset="0"/>
              </a:rPr>
              <a:t> e sostenere con forza l'impegno generale di destinare il 10% del bilancio dell'UE agli obiettivi in ​​materia di biodiversità</a:t>
            </a:r>
          </a:p>
        </p:txBody>
      </p:sp>
    </p:spTree>
    <p:extLst>
      <p:ext uri="{BB962C8B-B14F-4D97-AF65-F5344CB8AC3E}">
        <p14:creationId xmlns:p14="http://schemas.microsoft.com/office/powerpoint/2010/main" val="1791152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1589</Words>
  <Application>Microsoft Office PowerPoint</Application>
  <PresentationFormat>Widescreen</PresentationFormat>
  <Paragraphs>153</Paragraphs>
  <Slides>11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Titillium Web</vt:lpstr>
      <vt:lpstr>Times New Roman</vt:lpstr>
      <vt:lpstr>Arial</vt:lpstr>
      <vt:lpstr>Calibri Light</vt:lpstr>
      <vt:lpstr>Calibri</vt:lpstr>
      <vt:lpstr>Gill Sans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Deflusso Ecologico</dc:title>
  <dc:creator>Chiara MONTECORBOLI</dc:creator>
  <cp:lastModifiedBy>fernanda MORONI</cp:lastModifiedBy>
  <cp:revision>49</cp:revision>
  <cp:lastPrinted>2021-10-26T08:21:35Z</cp:lastPrinted>
  <dcterms:created xsi:type="dcterms:W3CDTF">2021-10-21T08:16:57Z</dcterms:created>
  <dcterms:modified xsi:type="dcterms:W3CDTF">2021-11-16T08:49:34Z</dcterms:modified>
</cp:coreProperties>
</file>